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6" r:id="rId6"/>
    <p:sldId id="267" r:id="rId7"/>
    <p:sldId id="260" r:id="rId8"/>
    <p:sldId id="261" r:id="rId9"/>
    <p:sldId id="276" r:id="rId10"/>
    <p:sldId id="268" r:id="rId11"/>
    <p:sldId id="277" r:id="rId12"/>
    <p:sldId id="262" r:id="rId13"/>
    <p:sldId id="270" r:id="rId14"/>
    <p:sldId id="272" r:id="rId15"/>
    <p:sldId id="263" r:id="rId16"/>
    <p:sldId id="273" r:id="rId17"/>
    <p:sldId id="274" r:id="rId18"/>
    <p:sldId id="275" r:id="rId19"/>
    <p:sldId id="264" r:id="rId20"/>
    <p:sldId id="265" r:id="rId21"/>
  </p:sldIdLst>
  <p:sldSz cx="9144000" cy="5143500" type="screen16x9"/>
  <p:notesSz cx="6858000" cy="9144000"/>
  <p:embeddedFontLst>
    <p:embeddedFont>
      <p:font typeface="Berlin Sans FB" panose="020E0602020502020306" pitchFamily="34" charset="0"/>
      <p:regular r:id="rId23"/>
      <p:bold r:id="rId24"/>
    </p:embeddedFon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Montserrat" panose="020B0604020202020204" charset="0"/>
      <p:regular r:id="rId29"/>
      <p:bold r:id="rId30"/>
      <p:italic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2" d="100"/>
          <a:sy n="142" d="100"/>
        </p:scale>
        <p:origin x="714" y="120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1cd7bb48e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1cd7bb48e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08044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1cd7bb48e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1cd7bb48e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98688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0c4033f8d1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20c4033f8d1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0c4033f8d1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20c4033f8d1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00301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0c4033f8d1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20c4033f8d1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6879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18b606cc07_1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218b606cc07_1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64112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7314232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064648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c2bf8da8be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2c2bf8da8be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12601cdab40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12601cdab40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c2bf8da8be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2c2bf8da8be_0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20c4033f8d1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20c4033f8d1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0c4033f8d1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0c4033f8d1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0c4033f8d1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0c4033f8d1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29059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0c4033f8d1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0c4033f8d1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43396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0c4033f8d1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20c4033f8d1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1cd7bb48e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1cd7bb48e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1cd7bb48e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1cd7bb48e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97403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9.jpeg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26.png"/><Relationship Id="rId3" Type="http://schemas.openxmlformats.org/officeDocument/2006/relationships/image" Target="../media/image1.png"/><Relationship Id="rId7" Type="http://schemas.openxmlformats.org/officeDocument/2006/relationships/image" Target="../media/image9.jpeg"/><Relationship Id="rId12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11" Type="http://schemas.openxmlformats.org/officeDocument/2006/relationships/image" Target="../media/image24.png"/><Relationship Id="rId5" Type="http://schemas.openxmlformats.org/officeDocument/2006/relationships/image" Target="../media/image12.png"/><Relationship Id="rId10" Type="http://schemas.openxmlformats.org/officeDocument/2006/relationships/image" Target="../media/image23.png"/><Relationship Id="rId4" Type="http://schemas.openxmlformats.org/officeDocument/2006/relationships/image" Target="../media/image6.png"/><Relationship Id="rId9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E5CD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2392800" y="1537500"/>
            <a:ext cx="4222200" cy="8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3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PRÉSENTATION</a:t>
            </a:r>
            <a:br>
              <a:rPr lang="fr" sz="3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fr" sz="3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fr" sz="31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Menu Maker by Qwenta</a:t>
            </a:r>
            <a:endParaRPr sz="31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5" name="Google Shape;55;p13"/>
          <p:cNvSpPr txBox="1"/>
          <p:nvPr/>
        </p:nvSpPr>
        <p:spPr>
          <a:xfrm>
            <a:off x="115175" y="118275"/>
            <a:ext cx="2384700" cy="28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5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PLASTRE Hugo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01/02/2025</a:t>
            </a:r>
            <a:endParaRPr sz="15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69575" y="0"/>
            <a:ext cx="674425" cy="34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10869C91-E59D-4918-9EB2-23D32972C5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078" y="1152475"/>
            <a:ext cx="4818386" cy="3738512"/>
          </a:xfrm>
          <a:prstGeom prst="rect">
            <a:avLst/>
          </a:prstGeom>
        </p:spPr>
      </p:pic>
      <p:sp>
        <p:nvSpPr>
          <p:cNvPr id="92" name="Google Shape;92;p18"/>
          <p:cNvSpPr txBox="1">
            <a:spLocks noGrp="1"/>
          </p:cNvSpPr>
          <p:nvPr>
            <p:ph type="title"/>
          </p:nvPr>
        </p:nvSpPr>
        <p:spPr>
          <a:xfrm>
            <a:off x="107576" y="375642"/>
            <a:ext cx="8724724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fr" sz="2000" dirty="0">
                <a:latin typeface="Berlin Sans FB" panose="020E0602020502020306" pitchFamily="34" charset="0"/>
                <a:ea typeface="Montserrat"/>
                <a:cs typeface="Montserrat"/>
                <a:sym typeface="Montserrat"/>
              </a:rPr>
              <a:t>Suivi du projet avec le Kanban : </a:t>
            </a:r>
            <a:r>
              <a:rPr lang="fr-FR" sz="2000" dirty="0">
                <a:latin typeface="Berlin Sans FB" panose="020E0602020502020306" pitchFamily="34" charset="0"/>
                <a:ea typeface="Montserrat"/>
                <a:cs typeface="Montserrat"/>
                <a:sym typeface="Montserrat"/>
              </a:rPr>
              <a:t>exemple de décomposition en tâches de la page de login</a:t>
            </a:r>
            <a:endParaRPr sz="3000" dirty="0">
              <a:latin typeface="Berlin Sans FB" panose="020E0602020502020306" pitchFamily="34" charset="0"/>
              <a:ea typeface="Montserrat"/>
              <a:cs typeface="Montserrat"/>
              <a:sym typeface="Montserrat"/>
            </a:endParaRPr>
          </a:p>
        </p:txBody>
      </p:sp>
      <p:sp>
        <p:nvSpPr>
          <p:cNvPr id="93" name="Google Shape;93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5" name="Google Shape;95;p18"/>
          <p:cNvSpPr/>
          <p:nvPr/>
        </p:nvSpPr>
        <p:spPr>
          <a:xfrm>
            <a:off x="-4800" y="0"/>
            <a:ext cx="9153600" cy="239700"/>
          </a:xfrm>
          <a:prstGeom prst="rect">
            <a:avLst/>
          </a:prstGeom>
          <a:solidFill>
            <a:srgbClr val="FCE5CD"/>
          </a:solidFill>
          <a:ln w="9525" cap="flat" cmpd="sng">
            <a:solidFill>
              <a:srgbClr val="F7EDD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6" name="Google Shape;9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69575" y="-4"/>
            <a:ext cx="674425" cy="3405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A735EF95-2140-4AD1-87E9-B26874751E1A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1775012" y="2545530"/>
            <a:ext cx="3257548" cy="1793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ZoneTexte 7">
            <a:extLst>
              <a:ext uri="{FF2B5EF4-FFF2-40B4-BE49-F238E27FC236}">
                <a16:creationId xmlns:a16="http://schemas.microsoft.com/office/drawing/2014/main" id="{C9463528-43EC-46DF-99D0-A23567A33C70}"/>
              </a:ext>
            </a:extLst>
          </p:cNvPr>
          <p:cNvSpPr txBox="1"/>
          <p:nvPr/>
        </p:nvSpPr>
        <p:spPr>
          <a:xfrm>
            <a:off x="5032560" y="2597893"/>
            <a:ext cx="168668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50" dirty="0">
                <a:latin typeface="Montserrat" panose="020B0604020202020204" charset="0"/>
              </a:rPr>
              <a:t>Attribution de la tache</a:t>
            </a:r>
          </a:p>
        </p:txBody>
      </p: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7EF197AD-B3E6-43CB-B3FE-9B60D22B7809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1042147" y="2791415"/>
            <a:ext cx="3990413" cy="4463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ZoneTexte 18">
            <a:extLst>
              <a:ext uri="{FF2B5EF4-FFF2-40B4-BE49-F238E27FC236}">
                <a16:creationId xmlns:a16="http://schemas.microsoft.com/office/drawing/2014/main" id="{772AC8C1-DEB2-4EB1-BC33-262E201D51E4}"/>
              </a:ext>
            </a:extLst>
          </p:cNvPr>
          <p:cNvSpPr txBox="1"/>
          <p:nvPr/>
        </p:nvSpPr>
        <p:spPr>
          <a:xfrm>
            <a:off x="5032560" y="3110826"/>
            <a:ext cx="422743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50" dirty="0">
                <a:latin typeface="Montserrat" panose="020B0604020202020204" charset="0"/>
              </a:rPr>
              <a:t>Complexité de la tâche (se référencer à la suite de Fibonacci)</a:t>
            </a:r>
          </a:p>
        </p:txBody>
      </p: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717710ED-5A7E-4035-8125-29DF4885C6DE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1199395" y="3021731"/>
            <a:ext cx="3833165" cy="7434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ZoneTexte 22">
            <a:extLst>
              <a:ext uri="{FF2B5EF4-FFF2-40B4-BE49-F238E27FC236}">
                <a16:creationId xmlns:a16="http://schemas.microsoft.com/office/drawing/2014/main" id="{2E20C637-F927-43A6-84C1-26A464930FCA}"/>
              </a:ext>
            </a:extLst>
          </p:cNvPr>
          <p:cNvSpPr txBox="1"/>
          <p:nvPr/>
        </p:nvSpPr>
        <p:spPr>
          <a:xfrm>
            <a:off x="5032560" y="3638252"/>
            <a:ext cx="198644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50" dirty="0">
                <a:latin typeface="Montserrat" panose="020B0604020202020204" charset="0"/>
              </a:rPr>
              <a:t>Liste des critères de succès</a:t>
            </a:r>
          </a:p>
        </p:txBody>
      </p: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E22E21FD-BCE4-43E4-9183-D8FEE17EC69C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1485900" y="3568875"/>
            <a:ext cx="3576729" cy="7325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ZoneTexte 25">
            <a:extLst>
              <a:ext uri="{FF2B5EF4-FFF2-40B4-BE49-F238E27FC236}">
                <a16:creationId xmlns:a16="http://schemas.microsoft.com/office/drawing/2014/main" id="{B56E9157-356E-4A66-83B3-AEB8121661D5}"/>
              </a:ext>
            </a:extLst>
          </p:cNvPr>
          <p:cNvSpPr txBox="1"/>
          <p:nvPr/>
        </p:nvSpPr>
        <p:spPr>
          <a:xfrm>
            <a:off x="5062629" y="4174462"/>
            <a:ext cx="290335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50" dirty="0">
                <a:latin typeface="Montserrat" panose="020B0604020202020204" charset="0"/>
              </a:rPr>
              <a:t>Spécifications techniques liées à la tâche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24316CA9-752A-4411-836E-6EA6BEA02B40}"/>
              </a:ext>
            </a:extLst>
          </p:cNvPr>
          <p:cNvSpPr txBox="1"/>
          <p:nvPr/>
        </p:nvSpPr>
        <p:spPr>
          <a:xfrm>
            <a:off x="5062629" y="2106709"/>
            <a:ext cx="144302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50" dirty="0">
                <a:latin typeface="Montserrat" panose="020B0604020202020204" charset="0"/>
              </a:rPr>
              <a:t>Priorité de la tâche</a:t>
            </a:r>
          </a:p>
        </p:txBody>
      </p:sp>
      <p:cxnSp>
        <p:nvCxnSpPr>
          <p:cNvPr id="25" name="Connecteur droit 24">
            <a:extLst>
              <a:ext uri="{FF2B5EF4-FFF2-40B4-BE49-F238E27FC236}">
                <a16:creationId xmlns:a16="http://schemas.microsoft.com/office/drawing/2014/main" id="{8FFCFCC5-BFFD-41A9-A7EE-D6345E244DD2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2823882" y="1996608"/>
            <a:ext cx="2238747" cy="2370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ZoneTexte 20">
            <a:extLst>
              <a:ext uri="{FF2B5EF4-FFF2-40B4-BE49-F238E27FC236}">
                <a16:creationId xmlns:a16="http://schemas.microsoft.com/office/drawing/2014/main" id="{6D7BA0CD-4CE6-4F3E-94D9-63FE8B9D7420}"/>
              </a:ext>
            </a:extLst>
          </p:cNvPr>
          <p:cNvSpPr txBox="1"/>
          <p:nvPr/>
        </p:nvSpPr>
        <p:spPr>
          <a:xfrm>
            <a:off x="5062629" y="1607201"/>
            <a:ext cx="232948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50" dirty="0">
                <a:latin typeface="Montserrat" panose="020B0604020202020204" charset="0"/>
              </a:rPr>
              <a:t>Durée prévisionnelle de la tâche</a:t>
            </a:r>
          </a:p>
        </p:txBody>
      </p:sp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26EB6545-131C-4D43-A532-649D1649CDA0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2272553" y="1734159"/>
            <a:ext cx="2790076" cy="2296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93214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D00E51F2-3962-4C2F-89CB-2C5E0A7EAA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010" y="1016783"/>
            <a:ext cx="4270438" cy="3923428"/>
          </a:xfrm>
          <a:prstGeom prst="rect">
            <a:avLst/>
          </a:prstGeom>
        </p:spPr>
      </p:pic>
      <p:sp>
        <p:nvSpPr>
          <p:cNvPr id="93" name="Google Shape;93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5" name="Google Shape;95;p18"/>
          <p:cNvSpPr/>
          <p:nvPr/>
        </p:nvSpPr>
        <p:spPr>
          <a:xfrm>
            <a:off x="-4800" y="0"/>
            <a:ext cx="9153600" cy="239700"/>
          </a:xfrm>
          <a:prstGeom prst="rect">
            <a:avLst/>
          </a:prstGeom>
          <a:solidFill>
            <a:srgbClr val="FCE5CD"/>
          </a:solidFill>
          <a:ln w="9525" cap="flat" cmpd="sng">
            <a:solidFill>
              <a:srgbClr val="F7EDD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6" name="Google Shape;9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69575" y="-4"/>
            <a:ext cx="674425" cy="3405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A735EF95-2140-4AD1-87E9-B26874751E1A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1714500" y="2266671"/>
            <a:ext cx="3129801" cy="5020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ZoneTexte 7">
            <a:extLst>
              <a:ext uri="{FF2B5EF4-FFF2-40B4-BE49-F238E27FC236}">
                <a16:creationId xmlns:a16="http://schemas.microsoft.com/office/drawing/2014/main" id="{C9463528-43EC-46DF-99D0-A23567A33C70}"/>
              </a:ext>
            </a:extLst>
          </p:cNvPr>
          <p:cNvSpPr txBox="1"/>
          <p:nvPr/>
        </p:nvSpPr>
        <p:spPr>
          <a:xfrm>
            <a:off x="4844301" y="2641771"/>
            <a:ext cx="168668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50" dirty="0">
                <a:latin typeface="Montserrat" panose="020B0604020202020204" charset="0"/>
              </a:rPr>
              <a:t>Attribution de la tache</a:t>
            </a:r>
          </a:p>
        </p:txBody>
      </p: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7EF197AD-B3E6-43CB-B3FE-9B60D22B7809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1048871" y="2466177"/>
            <a:ext cx="3795430" cy="8154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ZoneTexte 18">
            <a:extLst>
              <a:ext uri="{FF2B5EF4-FFF2-40B4-BE49-F238E27FC236}">
                <a16:creationId xmlns:a16="http://schemas.microsoft.com/office/drawing/2014/main" id="{772AC8C1-DEB2-4EB1-BC33-262E201D51E4}"/>
              </a:ext>
            </a:extLst>
          </p:cNvPr>
          <p:cNvSpPr txBox="1"/>
          <p:nvPr/>
        </p:nvSpPr>
        <p:spPr>
          <a:xfrm>
            <a:off x="4844301" y="3154704"/>
            <a:ext cx="422743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50" dirty="0">
                <a:latin typeface="Montserrat" panose="020B0604020202020204" charset="0"/>
              </a:rPr>
              <a:t>Complexité de la tâche (se référencer à la suite de Fibonacci)</a:t>
            </a:r>
          </a:p>
        </p:txBody>
      </p: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717710ED-5A7E-4035-8125-29DF4885C6DE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1183341" y="2708552"/>
            <a:ext cx="3660960" cy="11005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ZoneTexte 22">
            <a:extLst>
              <a:ext uri="{FF2B5EF4-FFF2-40B4-BE49-F238E27FC236}">
                <a16:creationId xmlns:a16="http://schemas.microsoft.com/office/drawing/2014/main" id="{2E20C637-F927-43A6-84C1-26A464930FCA}"/>
              </a:ext>
            </a:extLst>
          </p:cNvPr>
          <p:cNvSpPr txBox="1"/>
          <p:nvPr/>
        </p:nvSpPr>
        <p:spPr>
          <a:xfrm>
            <a:off x="4844301" y="3682130"/>
            <a:ext cx="198644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50" dirty="0">
                <a:latin typeface="Montserrat" panose="020B0604020202020204" charset="0"/>
              </a:rPr>
              <a:t>Liste des critères de succès</a:t>
            </a:r>
          </a:p>
        </p:txBody>
      </p: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E22E21FD-BCE4-43E4-9183-D8FEE17EC69C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1465729" y="3563956"/>
            <a:ext cx="3408641" cy="7813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ZoneTexte 25">
            <a:extLst>
              <a:ext uri="{FF2B5EF4-FFF2-40B4-BE49-F238E27FC236}">
                <a16:creationId xmlns:a16="http://schemas.microsoft.com/office/drawing/2014/main" id="{B56E9157-356E-4A66-83B3-AEB8121661D5}"/>
              </a:ext>
            </a:extLst>
          </p:cNvPr>
          <p:cNvSpPr txBox="1"/>
          <p:nvPr/>
        </p:nvSpPr>
        <p:spPr>
          <a:xfrm>
            <a:off x="4874370" y="4218340"/>
            <a:ext cx="290335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50" dirty="0">
                <a:latin typeface="Montserrat" panose="020B0604020202020204" charset="0"/>
              </a:rPr>
              <a:t>Spécifications techniques liées à la tâche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24316CA9-752A-4411-836E-6EA6BEA02B40}"/>
              </a:ext>
            </a:extLst>
          </p:cNvPr>
          <p:cNvSpPr txBox="1"/>
          <p:nvPr/>
        </p:nvSpPr>
        <p:spPr>
          <a:xfrm>
            <a:off x="4874370" y="2150587"/>
            <a:ext cx="144302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50" dirty="0">
                <a:latin typeface="Montserrat" panose="020B0604020202020204" charset="0"/>
              </a:rPr>
              <a:t>Priorité de la tâche</a:t>
            </a:r>
          </a:p>
        </p:txBody>
      </p:sp>
      <p:cxnSp>
        <p:nvCxnSpPr>
          <p:cNvPr id="25" name="Connecteur droit 24">
            <a:extLst>
              <a:ext uri="{FF2B5EF4-FFF2-40B4-BE49-F238E27FC236}">
                <a16:creationId xmlns:a16="http://schemas.microsoft.com/office/drawing/2014/main" id="{8FFCFCC5-BFFD-41A9-A7EE-D6345E244DD2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2541494" y="1835664"/>
            <a:ext cx="2332876" cy="4418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ZoneTexte 20">
            <a:extLst>
              <a:ext uri="{FF2B5EF4-FFF2-40B4-BE49-F238E27FC236}">
                <a16:creationId xmlns:a16="http://schemas.microsoft.com/office/drawing/2014/main" id="{6D7BA0CD-4CE6-4F3E-94D9-63FE8B9D7420}"/>
              </a:ext>
            </a:extLst>
          </p:cNvPr>
          <p:cNvSpPr txBox="1"/>
          <p:nvPr/>
        </p:nvSpPr>
        <p:spPr>
          <a:xfrm>
            <a:off x="4874370" y="1651079"/>
            <a:ext cx="232948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50" dirty="0">
                <a:latin typeface="Montserrat" panose="020B0604020202020204" charset="0"/>
              </a:rPr>
              <a:t>Durée prévisionnelle de la tâche</a:t>
            </a:r>
          </a:p>
        </p:txBody>
      </p:sp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26EB6545-131C-4D43-A532-649D1649CDA0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2072762" y="1778037"/>
            <a:ext cx="2801608" cy="34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Google Shape;92;p18">
            <a:extLst>
              <a:ext uri="{FF2B5EF4-FFF2-40B4-BE49-F238E27FC236}">
                <a16:creationId xmlns:a16="http://schemas.microsoft.com/office/drawing/2014/main" id="{E19F1BDC-B370-4B6A-B2F3-2BB18AD8E945}"/>
              </a:ext>
            </a:extLst>
          </p:cNvPr>
          <p:cNvSpPr txBox="1">
            <a:spLocks/>
          </p:cNvSpPr>
          <p:nvPr/>
        </p:nvSpPr>
        <p:spPr>
          <a:xfrm>
            <a:off x="120086" y="331305"/>
            <a:ext cx="8724724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15000"/>
              </a:lnSpc>
              <a:spcAft>
                <a:spcPts val="1200"/>
              </a:spcAft>
            </a:pPr>
            <a:r>
              <a:rPr lang="fr-FR" sz="1800" dirty="0">
                <a:latin typeface="Berlin Sans FB" panose="020E0602020502020306" pitchFamily="34" charset="0"/>
                <a:ea typeface="Montserrat"/>
                <a:cs typeface="Montserrat"/>
                <a:sym typeface="Montserrat"/>
              </a:rPr>
              <a:t>Suivi du projet avec le Kanban : exemple de décomposition en tâches de la page de login</a:t>
            </a:r>
          </a:p>
        </p:txBody>
      </p:sp>
    </p:spTree>
    <p:extLst>
      <p:ext uri="{BB962C8B-B14F-4D97-AF65-F5344CB8AC3E}">
        <p14:creationId xmlns:p14="http://schemas.microsoft.com/office/powerpoint/2010/main" val="25997116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fr" sz="1800" dirty="0">
                <a:latin typeface="Berlin Sans FB" panose="020E0602020502020306" pitchFamily="34" charset="0"/>
                <a:ea typeface="Montserrat"/>
                <a:cs typeface="Montserrat"/>
                <a:sym typeface="Montserrat"/>
              </a:rPr>
              <a:t>Spécifications techniques</a:t>
            </a:r>
            <a:endParaRPr sz="1800" dirty="0">
              <a:solidFill>
                <a:schemeClr val="dk2"/>
              </a:solidFill>
              <a:latin typeface="Berlin Sans FB" panose="020E0602020502020306" pitchFamily="34" charset="0"/>
              <a:ea typeface="Montserrat"/>
              <a:cs typeface="Montserrat"/>
              <a:sym typeface="Montserrat"/>
            </a:endParaRPr>
          </a:p>
        </p:txBody>
      </p:sp>
      <p:sp>
        <p:nvSpPr>
          <p:cNvPr id="102" name="Google Shape;102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3" name="Google Shape;103;p19"/>
          <p:cNvSpPr txBox="1"/>
          <p:nvPr/>
        </p:nvSpPr>
        <p:spPr>
          <a:xfrm>
            <a:off x="0" y="0"/>
            <a:ext cx="49116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fr" sz="10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Présentation de l’usage du no-code</a:t>
            </a:r>
            <a:endParaRPr sz="1000" dirty="0"/>
          </a:p>
        </p:txBody>
      </p:sp>
      <p:sp>
        <p:nvSpPr>
          <p:cNvPr id="104" name="Google Shape;104;p19"/>
          <p:cNvSpPr txBox="1"/>
          <p:nvPr/>
        </p:nvSpPr>
        <p:spPr>
          <a:xfrm>
            <a:off x="434775" y="1085525"/>
            <a:ext cx="8320500" cy="4448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3335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500"/>
            </a:pPr>
            <a:endParaRPr lang="fr-FR" sz="1050" dirty="0">
              <a:solidFill>
                <a:srgbClr val="0D0D0D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13335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500"/>
            </a:pPr>
            <a:r>
              <a:rPr lang="fr-FR" sz="1100" b="1" i="1" u="sng" dirty="0">
                <a:solidFill>
                  <a:srgbClr val="0D0D0D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Côté front-end:</a:t>
            </a:r>
          </a:p>
          <a:p>
            <a:pPr marL="13335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500"/>
            </a:pPr>
            <a:endParaRPr lang="fr-FR" sz="1050" dirty="0">
              <a:solidFill>
                <a:srgbClr val="0D0D0D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13335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500"/>
            </a:pPr>
            <a:endParaRPr lang="fr-FR" sz="1050" dirty="0">
              <a:solidFill>
                <a:srgbClr val="0D0D0D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13335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500"/>
            </a:pPr>
            <a:r>
              <a:rPr lang="fr-FR" sz="1050" dirty="0">
                <a:solidFill>
                  <a:srgbClr val="0D0D0D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Utilisation pour le front-end de </a:t>
            </a:r>
            <a:r>
              <a:rPr lang="fr-FR" sz="1050" b="1" dirty="0">
                <a:solidFill>
                  <a:srgbClr val="0D0D0D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React.js </a:t>
            </a:r>
            <a:r>
              <a:rPr lang="fr-FR" sz="1050" dirty="0">
                <a:solidFill>
                  <a:srgbClr val="0D0D0D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et notamment de </a:t>
            </a:r>
            <a:r>
              <a:rPr lang="fr-FR" sz="1050" b="1" dirty="0">
                <a:solidFill>
                  <a:srgbClr val="0D0D0D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react-modal</a:t>
            </a:r>
            <a:r>
              <a:rPr lang="fr-FR" sz="1050" dirty="0">
                <a:solidFill>
                  <a:srgbClr val="0D0D0D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et </a:t>
            </a:r>
            <a:r>
              <a:rPr lang="fr-FR" sz="1050" b="1" dirty="0">
                <a:solidFill>
                  <a:srgbClr val="0D0D0D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react-router</a:t>
            </a:r>
            <a:r>
              <a:rPr lang="fr-FR" sz="1050" dirty="0">
                <a:solidFill>
                  <a:srgbClr val="0D0D0D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(affichage de modales, lien dynamique entre les pages, gestion des évènements sur et entre les pages, redirection vers des pages extérieures…).</a:t>
            </a:r>
          </a:p>
          <a:p>
            <a:pPr marL="30480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500"/>
              <a:buFontTx/>
              <a:buChar char="-"/>
            </a:pPr>
            <a:endParaRPr lang="fr-FR" sz="1050" dirty="0">
              <a:solidFill>
                <a:srgbClr val="0D0D0D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13335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500"/>
            </a:pPr>
            <a:endParaRPr lang="fr-FR" sz="1100" b="1" i="1" u="sng" dirty="0">
              <a:solidFill>
                <a:srgbClr val="0D0D0D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13335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500"/>
            </a:pPr>
            <a:endParaRPr lang="fr-FR" sz="1100" b="1" i="1" u="sng" dirty="0">
              <a:solidFill>
                <a:srgbClr val="0D0D0D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13335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500"/>
            </a:pPr>
            <a:r>
              <a:rPr lang="fr-FR" sz="1100" b="1" i="1" u="sng" dirty="0">
                <a:solidFill>
                  <a:srgbClr val="0D0D0D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Côté back-end : </a:t>
            </a:r>
          </a:p>
          <a:p>
            <a:pPr marL="13335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500"/>
            </a:pPr>
            <a:endParaRPr lang="fr-FR" sz="1050" dirty="0">
              <a:solidFill>
                <a:srgbClr val="0D0D0D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13335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500"/>
            </a:pPr>
            <a:endParaRPr lang="fr-FR" sz="1050" dirty="0">
              <a:solidFill>
                <a:srgbClr val="0D0D0D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13335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500"/>
            </a:pPr>
            <a:endParaRPr lang="fr-FR" sz="1050" dirty="0">
              <a:solidFill>
                <a:srgbClr val="0D0D0D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13335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500"/>
            </a:pPr>
            <a:r>
              <a:rPr lang="fr-FR" sz="1050" dirty="0">
                <a:solidFill>
                  <a:srgbClr val="0D0D0D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Utilisation pour le back-end de </a:t>
            </a:r>
            <a:r>
              <a:rPr lang="fr-FR" sz="1050" b="1" dirty="0">
                <a:solidFill>
                  <a:srgbClr val="0D0D0D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Node.js</a:t>
            </a:r>
            <a:r>
              <a:rPr lang="fr-FR" sz="1050" dirty="0">
                <a:solidFill>
                  <a:srgbClr val="0D0D0D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fr-FR" sz="1050" b="1" dirty="0">
                <a:solidFill>
                  <a:srgbClr val="0D0D0D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Express</a:t>
            </a:r>
            <a:r>
              <a:rPr lang="fr-FR" sz="1050" dirty="0">
                <a:solidFill>
                  <a:srgbClr val="0D0D0D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et </a:t>
            </a:r>
            <a:r>
              <a:rPr lang="fr-FR" sz="1050" b="1" dirty="0">
                <a:solidFill>
                  <a:srgbClr val="0D0D0D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MongoDB</a:t>
            </a:r>
            <a:r>
              <a:rPr lang="fr-FR" sz="1050" dirty="0">
                <a:solidFill>
                  <a:srgbClr val="0D0D0D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(authentification, gestion des données stockées type emails, menus précédents,…). 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i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5" name="Google Shape;105;p19"/>
          <p:cNvSpPr/>
          <p:nvPr/>
        </p:nvSpPr>
        <p:spPr>
          <a:xfrm>
            <a:off x="-4800" y="0"/>
            <a:ext cx="9153600" cy="239700"/>
          </a:xfrm>
          <a:prstGeom prst="rect">
            <a:avLst/>
          </a:prstGeom>
          <a:solidFill>
            <a:srgbClr val="FCE5CD"/>
          </a:solidFill>
          <a:ln w="9525" cap="flat" cmpd="sng">
            <a:solidFill>
              <a:srgbClr val="F7EDD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6" name="Google Shape;10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69575" y="-4"/>
            <a:ext cx="674425" cy="34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2" descr="Js, react js, logo, react, react native icon - Free download">
            <a:extLst>
              <a:ext uri="{FF2B5EF4-FFF2-40B4-BE49-F238E27FC236}">
                <a16:creationId xmlns:a16="http://schemas.microsoft.com/office/drawing/2014/main" id="{8F7634C2-4A23-4EC2-878D-0FDFE776DE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2571" y="1304003"/>
            <a:ext cx="664070" cy="664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Node.js Logo PNG Transparent &amp; SVG Vector - Freebie Supply">
            <a:extLst>
              <a:ext uri="{FF2B5EF4-FFF2-40B4-BE49-F238E27FC236}">
                <a16:creationId xmlns:a16="http://schemas.microsoft.com/office/drawing/2014/main" id="{FF669482-9313-4050-862E-39002B1A8B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7759" y="3560025"/>
            <a:ext cx="812858" cy="498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Fichier:Expressjs.png — Wikipédia">
            <a:extLst>
              <a:ext uri="{FF2B5EF4-FFF2-40B4-BE49-F238E27FC236}">
                <a16:creationId xmlns:a16="http://schemas.microsoft.com/office/drawing/2014/main" id="{BC331B84-75D8-4281-BE0A-5D6B968D85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0406" y="3625727"/>
            <a:ext cx="1210690" cy="367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4" descr="Mongodb Icons, Logos, Symbols - Free Download in SVG, PNG, ICO | IconScout">
            <a:extLst>
              <a:ext uri="{FF2B5EF4-FFF2-40B4-BE49-F238E27FC236}">
                <a16:creationId xmlns:a16="http://schemas.microsoft.com/office/drawing/2014/main" id="{89E9B3E0-3553-474D-BE3D-E94BE358A44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10248" name="Picture 8" descr="MongoDB Logo - PNG Logo Vector Brand Downloads (SVG, EPS)">
            <a:extLst>
              <a:ext uri="{FF2B5EF4-FFF2-40B4-BE49-F238E27FC236}">
                <a16:creationId xmlns:a16="http://schemas.microsoft.com/office/drawing/2014/main" id="{0A31C6D6-EE0A-4A4F-8C3B-1947AD1274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0885" y="3493479"/>
            <a:ext cx="903194" cy="564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fr-FR" sz="1800" dirty="0">
                <a:latin typeface="Berlin Sans FB" panose="020E0602020502020306" pitchFamily="34" charset="0"/>
                <a:ea typeface="Montserrat"/>
                <a:cs typeface="Montserrat"/>
                <a:sym typeface="Montserrat"/>
              </a:rPr>
              <a:t>Exemple de spécification technique : modale de création d’un plat</a:t>
            </a:r>
            <a:endParaRPr sz="1800" dirty="0">
              <a:solidFill>
                <a:schemeClr val="dk2"/>
              </a:solidFill>
              <a:latin typeface="Berlin Sans FB" panose="020E0602020502020306" pitchFamily="34" charset="0"/>
              <a:ea typeface="Montserrat"/>
              <a:cs typeface="Montserrat"/>
              <a:sym typeface="Montserrat"/>
            </a:endParaRPr>
          </a:p>
        </p:txBody>
      </p:sp>
      <p:sp>
        <p:nvSpPr>
          <p:cNvPr id="102" name="Google Shape;102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3" name="Google Shape;103;p19"/>
          <p:cNvSpPr txBox="1"/>
          <p:nvPr/>
        </p:nvSpPr>
        <p:spPr>
          <a:xfrm>
            <a:off x="0" y="0"/>
            <a:ext cx="49116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fr"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Présentation de l’usage du no-code</a:t>
            </a:r>
            <a:endParaRPr sz="1000"/>
          </a:p>
        </p:txBody>
      </p:sp>
      <p:sp>
        <p:nvSpPr>
          <p:cNvPr id="104" name="Google Shape;104;p19"/>
          <p:cNvSpPr txBox="1"/>
          <p:nvPr/>
        </p:nvSpPr>
        <p:spPr>
          <a:xfrm>
            <a:off x="434775" y="1085525"/>
            <a:ext cx="8320500" cy="22205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3335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500"/>
            </a:pPr>
            <a:r>
              <a:rPr lang="fr-FR" sz="1050" dirty="0">
                <a:solidFill>
                  <a:srgbClr val="0D0D0D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Captures d’écran de la maquette au niveau de l’ajout d’un plat :</a:t>
            </a:r>
          </a:p>
          <a:p>
            <a:pPr marL="13335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500"/>
            </a:pPr>
            <a:endParaRPr lang="fr-FR" sz="1050" dirty="0">
              <a:solidFill>
                <a:srgbClr val="0D0D0D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13335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500"/>
            </a:pPr>
            <a:endParaRPr lang="fr-FR" sz="1050" dirty="0">
              <a:solidFill>
                <a:srgbClr val="0D0D0D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13335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500"/>
            </a:pPr>
            <a:endParaRPr lang="fr-FR" sz="1050" dirty="0">
              <a:solidFill>
                <a:srgbClr val="0D0D0D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13335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500"/>
            </a:pPr>
            <a:endParaRPr lang="fr-FR" sz="1050" dirty="0">
              <a:solidFill>
                <a:srgbClr val="0D0D0D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13335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500"/>
            </a:pPr>
            <a:endParaRPr lang="fr-FR" sz="1050" dirty="0">
              <a:solidFill>
                <a:srgbClr val="0D0D0D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i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5" name="Google Shape;105;p19"/>
          <p:cNvSpPr/>
          <p:nvPr/>
        </p:nvSpPr>
        <p:spPr>
          <a:xfrm>
            <a:off x="-4800" y="0"/>
            <a:ext cx="9153600" cy="239700"/>
          </a:xfrm>
          <a:prstGeom prst="rect">
            <a:avLst/>
          </a:prstGeom>
          <a:solidFill>
            <a:srgbClr val="FCE5CD"/>
          </a:solidFill>
          <a:ln w="9525" cap="flat" cmpd="sng">
            <a:solidFill>
              <a:srgbClr val="F7EDD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6" name="Google Shape;10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69575" y="-4"/>
            <a:ext cx="674425" cy="3405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AutoShape 4" descr="Mongodb Icons, Logos, Symbols - Free Download in SVG, PNG, ICO | IconScout">
            <a:extLst>
              <a:ext uri="{FF2B5EF4-FFF2-40B4-BE49-F238E27FC236}">
                <a16:creationId xmlns:a16="http://schemas.microsoft.com/office/drawing/2014/main" id="{89E9B3E0-3553-474D-BE3D-E94BE358A44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87AD98B9-55C9-4368-847E-6C84CFCF49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579" y="1669077"/>
            <a:ext cx="2062791" cy="2104047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8FACD931-687B-43A6-822D-DF9948BBE8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2229" y="1669077"/>
            <a:ext cx="1878612" cy="2102925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2BD17BDC-B757-45F4-A3DE-F73775A6A3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26332" y="1669077"/>
            <a:ext cx="1878613" cy="2104047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D2B6BF63-075D-4F53-861C-4D1CB86424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76571" y="1670199"/>
            <a:ext cx="1845303" cy="2102925"/>
          </a:xfrm>
          <a:prstGeom prst="rect">
            <a:avLst/>
          </a:prstGeom>
        </p:spPr>
      </p:pic>
      <p:sp>
        <p:nvSpPr>
          <p:cNvPr id="11" name="Flèche : droite 10">
            <a:extLst>
              <a:ext uri="{FF2B5EF4-FFF2-40B4-BE49-F238E27FC236}">
                <a16:creationId xmlns:a16="http://schemas.microsoft.com/office/drawing/2014/main" id="{095ED2B0-C75F-4E5D-8B0D-CED76B79B954}"/>
              </a:ext>
            </a:extLst>
          </p:cNvPr>
          <p:cNvSpPr/>
          <p:nvPr/>
        </p:nvSpPr>
        <p:spPr>
          <a:xfrm>
            <a:off x="2263487" y="2478223"/>
            <a:ext cx="497512" cy="484632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Flèche : droite 18">
            <a:extLst>
              <a:ext uri="{FF2B5EF4-FFF2-40B4-BE49-F238E27FC236}">
                <a16:creationId xmlns:a16="http://schemas.microsoft.com/office/drawing/2014/main" id="{70162A8A-9A0E-48A2-B844-D280B9C44D5E}"/>
              </a:ext>
            </a:extLst>
          </p:cNvPr>
          <p:cNvSpPr/>
          <p:nvPr/>
        </p:nvSpPr>
        <p:spPr>
          <a:xfrm>
            <a:off x="4377576" y="2485992"/>
            <a:ext cx="497512" cy="484632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Flèche : droite 19">
            <a:extLst>
              <a:ext uri="{FF2B5EF4-FFF2-40B4-BE49-F238E27FC236}">
                <a16:creationId xmlns:a16="http://schemas.microsoft.com/office/drawing/2014/main" id="{2C3CBE3C-59E5-4BD5-B9BB-3C642C4256CC}"/>
              </a:ext>
            </a:extLst>
          </p:cNvPr>
          <p:cNvSpPr/>
          <p:nvPr/>
        </p:nvSpPr>
        <p:spPr>
          <a:xfrm>
            <a:off x="6592002" y="2478223"/>
            <a:ext cx="497512" cy="484632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Flèche : demi-tour 14">
            <a:extLst>
              <a:ext uri="{FF2B5EF4-FFF2-40B4-BE49-F238E27FC236}">
                <a16:creationId xmlns:a16="http://schemas.microsoft.com/office/drawing/2014/main" id="{38F0DDD0-89FC-49E0-9596-1C4961D076AE}"/>
              </a:ext>
            </a:extLst>
          </p:cNvPr>
          <p:cNvSpPr/>
          <p:nvPr/>
        </p:nvSpPr>
        <p:spPr>
          <a:xfrm rot="10800000">
            <a:off x="578223" y="3753369"/>
            <a:ext cx="7413422" cy="550771"/>
          </a:xfrm>
          <a:prstGeom prst="uturnArrow">
            <a:avLst>
              <a:gd name="adj1" fmla="val 25000"/>
              <a:gd name="adj2" fmla="val 25000"/>
              <a:gd name="adj3" fmla="val 25000"/>
              <a:gd name="adj4" fmla="val 43750"/>
              <a:gd name="adj5" fmla="val 75727"/>
            </a:avLst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5F95B801-6020-4640-BD8F-BEC7389F6083}"/>
              </a:ext>
            </a:extLst>
          </p:cNvPr>
          <p:cNvSpPr txBox="1"/>
          <p:nvPr/>
        </p:nvSpPr>
        <p:spPr>
          <a:xfrm>
            <a:off x="196077" y="4522275"/>
            <a:ext cx="8860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900" b="1" dirty="0">
                <a:latin typeface="Montserrat" panose="020B0604020202020204" charset="0"/>
              </a:rPr>
              <a:t>Itération</a:t>
            </a:r>
            <a:r>
              <a:rPr lang="fr-FR" sz="900" dirty="0">
                <a:latin typeface="Montserrat" panose="020B0604020202020204" charset="0"/>
              </a:rPr>
              <a:t> mise en place : au clic sur l’ajout d’un plat, une modale s’ouvre (utilisation de react-modal) pour afficher un formulaire à remplir avec plusieurs inputs (file, </a:t>
            </a:r>
            <a:r>
              <a:rPr lang="fr-FR" sz="900" dirty="0" err="1">
                <a:latin typeface="Montserrat" panose="020B0604020202020204" charset="0"/>
              </a:rPr>
              <a:t>text</a:t>
            </a:r>
            <a:r>
              <a:rPr lang="fr-FR" sz="900" dirty="0">
                <a:latin typeface="Montserrat" panose="020B0604020202020204" charset="0"/>
              </a:rPr>
              <a:t>…). Ces données sont ensuite stockées dans une base de données et affichées dynamiquement sur la vue de son menu. </a:t>
            </a:r>
          </a:p>
        </p:txBody>
      </p:sp>
    </p:spTree>
    <p:extLst>
      <p:ext uri="{BB962C8B-B14F-4D97-AF65-F5344CB8AC3E}">
        <p14:creationId xmlns:p14="http://schemas.microsoft.com/office/powerpoint/2010/main" val="228320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fr-FR" sz="1800" dirty="0">
                <a:latin typeface="Berlin Sans FB" panose="020E0602020502020306" pitchFamily="34" charset="0"/>
                <a:ea typeface="Montserrat"/>
                <a:cs typeface="Montserrat"/>
                <a:sym typeface="Montserrat"/>
              </a:rPr>
              <a:t>Exemple de spécification technique : modale de création d’un plat</a:t>
            </a:r>
            <a:endParaRPr sz="1800" dirty="0">
              <a:solidFill>
                <a:schemeClr val="dk2"/>
              </a:solidFill>
              <a:latin typeface="Berlin Sans FB" panose="020E0602020502020306" pitchFamily="34" charset="0"/>
              <a:ea typeface="Montserrat"/>
              <a:cs typeface="Montserrat"/>
              <a:sym typeface="Montserrat"/>
            </a:endParaRPr>
          </a:p>
        </p:txBody>
      </p:sp>
      <p:sp>
        <p:nvSpPr>
          <p:cNvPr id="102" name="Google Shape;102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3" name="Google Shape;103;p19"/>
          <p:cNvSpPr txBox="1"/>
          <p:nvPr/>
        </p:nvSpPr>
        <p:spPr>
          <a:xfrm>
            <a:off x="0" y="0"/>
            <a:ext cx="49116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fr"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Présentation de l’usage du no-code</a:t>
            </a:r>
            <a:endParaRPr sz="1000"/>
          </a:p>
        </p:txBody>
      </p:sp>
      <p:sp>
        <p:nvSpPr>
          <p:cNvPr id="104" name="Google Shape;104;p19"/>
          <p:cNvSpPr txBox="1"/>
          <p:nvPr/>
        </p:nvSpPr>
        <p:spPr>
          <a:xfrm>
            <a:off x="434775" y="1085525"/>
            <a:ext cx="8320500" cy="22205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3335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500"/>
            </a:pPr>
            <a:r>
              <a:rPr lang="fr-FR" sz="1050" dirty="0">
                <a:solidFill>
                  <a:srgbClr val="0D0D0D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Captures d’écran de la maquette au niveau de l’ajout d’un plat :</a:t>
            </a:r>
          </a:p>
          <a:p>
            <a:pPr marL="13335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500"/>
            </a:pPr>
            <a:endParaRPr lang="fr-FR" sz="1050" dirty="0">
              <a:solidFill>
                <a:srgbClr val="0D0D0D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13335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500"/>
            </a:pPr>
            <a:endParaRPr lang="fr-FR" sz="1050" dirty="0">
              <a:solidFill>
                <a:srgbClr val="0D0D0D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13335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500"/>
            </a:pPr>
            <a:endParaRPr lang="fr-FR" sz="1050" dirty="0">
              <a:solidFill>
                <a:srgbClr val="0D0D0D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13335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500"/>
            </a:pPr>
            <a:endParaRPr lang="fr-FR" sz="1050" dirty="0">
              <a:solidFill>
                <a:srgbClr val="0D0D0D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13335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500"/>
            </a:pPr>
            <a:endParaRPr lang="fr-FR" sz="1050" dirty="0">
              <a:solidFill>
                <a:srgbClr val="0D0D0D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i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5" name="Google Shape;105;p19"/>
          <p:cNvSpPr/>
          <p:nvPr/>
        </p:nvSpPr>
        <p:spPr>
          <a:xfrm>
            <a:off x="-4800" y="0"/>
            <a:ext cx="9153600" cy="239700"/>
          </a:xfrm>
          <a:prstGeom prst="rect">
            <a:avLst/>
          </a:prstGeom>
          <a:solidFill>
            <a:srgbClr val="FCE5CD"/>
          </a:solidFill>
          <a:ln w="9525" cap="flat" cmpd="sng">
            <a:solidFill>
              <a:srgbClr val="F7EDD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6" name="Google Shape;10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69575" y="-4"/>
            <a:ext cx="674425" cy="3405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AutoShape 4" descr="Mongodb Icons, Logos, Symbols - Free Download in SVG, PNG, ICO | IconScout">
            <a:extLst>
              <a:ext uri="{FF2B5EF4-FFF2-40B4-BE49-F238E27FC236}">
                <a16:creationId xmlns:a16="http://schemas.microsoft.com/office/drawing/2014/main" id="{89E9B3E0-3553-474D-BE3D-E94BE358A44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" name="Flèche : droite 10">
            <a:extLst>
              <a:ext uri="{FF2B5EF4-FFF2-40B4-BE49-F238E27FC236}">
                <a16:creationId xmlns:a16="http://schemas.microsoft.com/office/drawing/2014/main" id="{095ED2B0-C75F-4E5D-8B0D-CED76B79B954}"/>
              </a:ext>
            </a:extLst>
          </p:cNvPr>
          <p:cNvSpPr/>
          <p:nvPr/>
        </p:nvSpPr>
        <p:spPr>
          <a:xfrm>
            <a:off x="2263487" y="2478223"/>
            <a:ext cx="497512" cy="484632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Flèche : droite 18">
            <a:extLst>
              <a:ext uri="{FF2B5EF4-FFF2-40B4-BE49-F238E27FC236}">
                <a16:creationId xmlns:a16="http://schemas.microsoft.com/office/drawing/2014/main" id="{70162A8A-9A0E-48A2-B844-D280B9C44D5E}"/>
              </a:ext>
            </a:extLst>
          </p:cNvPr>
          <p:cNvSpPr/>
          <p:nvPr/>
        </p:nvSpPr>
        <p:spPr>
          <a:xfrm>
            <a:off x="4377576" y="2485992"/>
            <a:ext cx="497512" cy="484632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Flèche : droite 19">
            <a:extLst>
              <a:ext uri="{FF2B5EF4-FFF2-40B4-BE49-F238E27FC236}">
                <a16:creationId xmlns:a16="http://schemas.microsoft.com/office/drawing/2014/main" id="{2C3CBE3C-59E5-4BD5-B9BB-3C642C4256CC}"/>
              </a:ext>
            </a:extLst>
          </p:cNvPr>
          <p:cNvSpPr/>
          <p:nvPr/>
        </p:nvSpPr>
        <p:spPr>
          <a:xfrm rot="10800000">
            <a:off x="6592002" y="2478223"/>
            <a:ext cx="497512" cy="484632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5F95B801-6020-4640-BD8F-BEC7389F6083}"/>
              </a:ext>
            </a:extLst>
          </p:cNvPr>
          <p:cNvSpPr txBox="1"/>
          <p:nvPr/>
        </p:nvSpPr>
        <p:spPr>
          <a:xfrm>
            <a:off x="335435" y="3621693"/>
            <a:ext cx="3817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900" dirty="0">
                <a:latin typeface="Montserrat" panose="020B0604020202020204" charset="0"/>
              </a:rPr>
              <a:t>Au clic de validation de création d’un plat, ce plat est stocké côté back-end.</a:t>
            </a:r>
          </a:p>
        </p:txBody>
      </p:sp>
      <p:pic>
        <p:nvPicPr>
          <p:cNvPr id="18" name="Picture 2" descr="Js, react js, logo, react, react native icon - Free download">
            <a:extLst>
              <a:ext uri="{FF2B5EF4-FFF2-40B4-BE49-F238E27FC236}">
                <a16:creationId xmlns:a16="http://schemas.microsoft.com/office/drawing/2014/main" id="{2C593BEB-29DB-4A23-8DF0-8D35144E30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775" y="1860601"/>
            <a:ext cx="1445502" cy="1445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8" descr="MongoDB Logo - PNG Logo Vector Brand Downloads (SVG, EPS)">
            <a:extLst>
              <a:ext uri="{FF2B5EF4-FFF2-40B4-BE49-F238E27FC236}">
                <a16:creationId xmlns:a16="http://schemas.microsoft.com/office/drawing/2014/main" id="{761D86FA-FE0C-4235-A5DE-6AD0D62860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9154" y="2233897"/>
            <a:ext cx="1441475" cy="900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Fichier:Expressjs.png — Wikipédia">
            <a:extLst>
              <a:ext uri="{FF2B5EF4-FFF2-40B4-BE49-F238E27FC236}">
                <a16:creationId xmlns:a16="http://schemas.microsoft.com/office/drawing/2014/main" id="{0735B16C-043D-440A-A4E4-13AC10E31D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2600" y="2979068"/>
            <a:ext cx="1210690" cy="367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Node.js Logo PNG Transparent &amp; SVG Vector - Freebie Supply">
            <a:extLst>
              <a:ext uri="{FF2B5EF4-FFF2-40B4-BE49-F238E27FC236}">
                <a16:creationId xmlns:a16="http://schemas.microsoft.com/office/drawing/2014/main" id="{7CCEA841-41DF-4846-AF25-E4C2C34C44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312" y="1848560"/>
            <a:ext cx="961157" cy="589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Js, react js, logo, react, react native icon - Free download">
            <a:extLst>
              <a:ext uri="{FF2B5EF4-FFF2-40B4-BE49-F238E27FC236}">
                <a16:creationId xmlns:a16="http://schemas.microsoft.com/office/drawing/2014/main" id="{1BDD5DD7-F35F-4456-8A27-FA8A2C3791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404" y="1985135"/>
            <a:ext cx="1445502" cy="1445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8" descr="MongoDB Logo - PNG Logo Vector Brand Downloads (SVG, EPS)">
            <a:extLst>
              <a:ext uri="{FF2B5EF4-FFF2-40B4-BE49-F238E27FC236}">
                <a16:creationId xmlns:a16="http://schemas.microsoft.com/office/drawing/2014/main" id="{EF48501B-1D2C-4520-ABFC-65335623EB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3800" y="2233897"/>
            <a:ext cx="1441475" cy="900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 descr="Fichier:Expressjs.png — Wikipédia">
            <a:extLst>
              <a:ext uri="{FF2B5EF4-FFF2-40B4-BE49-F238E27FC236}">
                <a16:creationId xmlns:a16="http://schemas.microsoft.com/office/drawing/2014/main" id="{FCCE13FF-03DB-4D61-B29A-244CE44CCE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7246" y="2979068"/>
            <a:ext cx="1210690" cy="367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4" descr="Node.js Logo PNG Transparent &amp; SVG Vector - Freebie Supply">
            <a:extLst>
              <a:ext uri="{FF2B5EF4-FFF2-40B4-BE49-F238E27FC236}">
                <a16:creationId xmlns:a16="http://schemas.microsoft.com/office/drawing/2014/main" id="{17BC87C8-A10E-4044-A3BB-4BF07F6238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3958" y="1848560"/>
            <a:ext cx="961157" cy="589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ZoneTexte 30">
            <a:extLst>
              <a:ext uri="{FF2B5EF4-FFF2-40B4-BE49-F238E27FC236}">
                <a16:creationId xmlns:a16="http://schemas.microsoft.com/office/drawing/2014/main" id="{C7DA7758-5D6A-4B32-971A-E35EC0C0E8A7}"/>
              </a:ext>
            </a:extLst>
          </p:cNvPr>
          <p:cNvSpPr txBox="1"/>
          <p:nvPr/>
        </p:nvSpPr>
        <p:spPr>
          <a:xfrm>
            <a:off x="4810081" y="3621693"/>
            <a:ext cx="3817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900" dirty="0">
                <a:latin typeface="Montserrat" panose="020B0604020202020204" charset="0"/>
              </a:rPr>
              <a:t>En vue globale du menu, le front-end appelle les données de plats stockées dans le back-end.</a:t>
            </a:r>
          </a:p>
        </p:txBody>
      </p:sp>
    </p:spTree>
    <p:extLst>
      <p:ext uri="{BB962C8B-B14F-4D97-AF65-F5344CB8AC3E}">
        <p14:creationId xmlns:p14="http://schemas.microsoft.com/office/powerpoint/2010/main" val="5773554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fr" sz="2000" dirty="0">
                <a:latin typeface="Berlin Sans FB" panose="020E0602020502020306" pitchFamily="34" charset="0"/>
                <a:ea typeface="Montserrat"/>
                <a:cs typeface="Montserrat"/>
                <a:sym typeface="Montserrat"/>
              </a:rPr>
              <a:t>Veille Technologique : </a:t>
            </a:r>
            <a:r>
              <a:rPr lang="fr-FR" sz="2000" dirty="0">
                <a:latin typeface="Berlin Sans FB" panose="020E0602020502020306" pitchFamily="34" charset="0"/>
                <a:ea typeface="Montserrat"/>
                <a:cs typeface="Montserrat"/>
                <a:sym typeface="Montserrat"/>
              </a:rPr>
              <a:t>développement du site</a:t>
            </a:r>
            <a:endParaRPr sz="2000" dirty="0">
              <a:solidFill>
                <a:schemeClr val="dk2"/>
              </a:solidFill>
              <a:latin typeface="Berlin Sans FB" panose="020E0602020502020306" pitchFamily="34" charset="0"/>
              <a:ea typeface="Montserrat"/>
              <a:cs typeface="Montserrat"/>
              <a:sym typeface="Montserrat"/>
            </a:endParaRPr>
          </a:p>
        </p:txBody>
      </p:sp>
      <p:sp>
        <p:nvSpPr>
          <p:cNvPr id="112" name="Google Shape;112;p20"/>
          <p:cNvSpPr txBox="1">
            <a:spLocks noGrp="1"/>
          </p:cNvSpPr>
          <p:nvPr>
            <p:ph type="body" idx="1"/>
          </p:nvPr>
        </p:nvSpPr>
        <p:spPr>
          <a:xfrm>
            <a:off x="311700" y="4151873"/>
            <a:ext cx="1040015" cy="41700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3" name="Google Shape;113;p20"/>
          <p:cNvSpPr txBox="1"/>
          <p:nvPr/>
        </p:nvSpPr>
        <p:spPr>
          <a:xfrm>
            <a:off x="0" y="0"/>
            <a:ext cx="49116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fr"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Présentation de l’usage du no-code</a:t>
            </a:r>
            <a:endParaRPr sz="1000"/>
          </a:p>
        </p:txBody>
      </p:sp>
      <p:sp>
        <p:nvSpPr>
          <p:cNvPr id="115" name="Google Shape;115;p20"/>
          <p:cNvSpPr/>
          <p:nvPr/>
        </p:nvSpPr>
        <p:spPr>
          <a:xfrm>
            <a:off x="-4800" y="0"/>
            <a:ext cx="9153600" cy="239700"/>
          </a:xfrm>
          <a:prstGeom prst="rect">
            <a:avLst/>
          </a:prstGeom>
          <a:solidFill>
            <a:srgbClr val="FCE5CD"/>
          </a:solidFill>
          <a:ln w="9525" cap="flat" cmpd="sng">
            <a:solidFill>
              <a:srgbClr val="F7EDD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6" name="Google Shape;11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69575" y="-4"/>
            <a:ext cx="674425" cy="34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0" name="Picture 2" descr="Why I invested in daily.dev. Community is in the heart of humanity… | by  Amir Shevat | Medium">
            <a:extLst>
              <a:ext uri="{FF2B5EF4-FFF2-40B4-BE49-F238E27FC236}">
                <a16:creationId xmlns:a16="http://schemas.microsoft.com/office/drawing/2014/main" id="{7FB6740B-729F-4121-B523-CE7872F218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3862" y="2272353"/>
            <a:ext cx="1300882" cy="441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Feedly logo - Icônes Médias sociaux et logos">
            <a:extLst>
              <a:ext uri="{FF2B5EF4-FFF2-40B4-BE49-F238E27FC236}">
                <a16:creationId xmlns:a16="http://schemas.microsoft.com/office/drawing/2014/main" id="{051431A9-FAEF-42D5-BAD7-496D0B565D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1895" y="2199449"/>
            <a:ext cx="1145399" cy="57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Reddit Logo : histoire, signification de l'emblème">
            <a:extLst>
              <a:ext uri="{FF2B5EF4-FFF2-40B4-BE49-F238E27FC236}">
                <a16:creationId xmlns:a16="http://schemas.microsoft.com/office/drawing/2014/main" id="{388DAA8D-F437-466A-AB28-3CA47B2A8F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4721" y="4044903"/>
            <a:ext cx="1132195" cy="636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7E1AE092-34C8-4E55-A7F7-047E4E66306D}"/>
              </a:ext>
            </a:extLst>
          </p:cNvPr>
          <p:cNvSpPr txBox="1"/>
          <p:nvPr/>
        </p:nvSpPr>
        <p:spPr>
          <a:xfrm>
            <a:off x="2470224" y="1505664"/>
            <a:ext cx="42035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00" b="1" dirty="0">
                <a:latin typeface="Montserrat" panose="020B0604020202020204" charset="0"/>
              </a:rPr>
              <a:t>Utilisation de deux outils principaux pour le travail de veille :</a:t>
            </a:r>
          </a:p>
          <a:p>
            <a:pPr algn="ctr"/>
            <a:r>
              <a:rPr lang="fr-FR" sz="1000" b="1" dirty="0">
                <a:latin typeface="Montserrat" panose="020B0604020202020204" charset="0"/>
              </a:rPr>
              <a:t>Feedly et Daily.dev 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E34C2AA6-BC0E-4215-BC7F-D8364724A996}"/>
              </a:ext>
            </a:extLst>
          </p:cNvPr>
          <p:cNvSpPr txBox="1"/>
          <p:nvPr/>
        </p:nvSpPr>
        <p:spPr>
          <a:xfrm>
            <a:off x="2470224" y="3236340"/>
            <a:ext cx="42035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00" b="1" dirty="0">
                <a:latin typeface="Montserrat" panose="020B0604020202020204" charset="0"/>
              </a:rPr>
              <a:t>Autres sources diverses et variées : exemples avec Reddit, Windows et MDN.</a:t>
            </a:r>
          </a:p>
        </p:txBody>
      </p:sp>
      <p:pic>
        <p:nvPicPr>
          <p:cNvPr id="5" name="Picture 2" descr="Download MDN Web Docs (Mozilla Developer Network, Mozilla Developer Center)  Logo in SVG Vector or PNG File Format - Logo.wine">
            <a:extLst>
              <a:ext uri="{FF2B5EF4-FFF2-40B4-BE49-F238E27FC236}">
                <a16:creationId xmlns:a16="http://schemas.microsoft.com/office/drawing/2014/main" id="{CE914D0F-D077-46B9-9193-F4203CB255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4594" y="3809274"/>
            <a:ext cx="1751987" cy="1167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Fichier:Windows logo - 2006.svg — Wikipédia">
            <a:extLst>
              <a:ext uri="{FF2B5EF4-FFF2-40B4-BE49-F238E27FC236}">
                <a16:creationId xmlns:a16="http://schemas.microsoft.com/office/drawing/2014/main" id="{6E9F3FC7-D796-45A5-A15F-B31529B8A8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3136" y="4140136"/>
            <a:ext cx="506786" cy="449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69575" y="0"/>
            <a:ext cx="674425" cy="34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2" descr="Feedly logo - Icônes Médias sociaux et logos">
            <a:extLst>
              <a:ext uri="{FF2B5EF4-FFF2-40B4-BE49-F238E27FC236}">
                <a16:creationId xmlns:a16="http://schemas.microsoft.com/office/drawing/2014/main" id="{617DDCA3-1445-4392-9C04-973AEE60DB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1130" y="99421"/>
            <a:ext cx="1582763" cy="791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A6B3E7C5-68FB-4DE8-84BD-AB1FE044C4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00028" y="890803"/>
            <a:ext cx="2762425" cy="2829257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EDFD7026-23B1-480C-913F-FF547DCE4CC3}"/>
              </a:ext>
            </a:extLst>
          </p:cNvPr>
          <p:cNvSpPr txBox="1"/>
          <p:nvPr/>
        </p:nvSpPr>
        <p:spPr>
          <a:xfrm>
            <a:off x="150149" y="4021303"/>
            <a:ext cx="41999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Organisation de ma veille en </a:t>
            </a:r>
            <a:r>
              <a:rPr lang="fr-FR" sz="900" b="1" dirty="0">
                <a:solidFill>
                  <a:schemeClr val="accent1">
                    <a:lumMod val="75000"/>
                  </a:schemeClr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Feeds personnalisés</a:t>
            </a:r>
            <a:r>
              <a:rPr lang="fr-FR" sz="9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, regroupant les derniers articles sur le développement web.</a:t>
            </a:r>
          </a:p>
          <a:p>
            <a:endParaRPr lang="fr-FR" sz="900" dirty="0">
              <a:latin typeface="+mn-lt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fr-FR" sz="9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J’ai, par exemple, séparé les sujets en catégories « backend » et « frontend », avec des sources pertinentes comme Codrops, CSS-Tricks, DEV Community et d’autres blogs spécialisés.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53A96B4C-016F-4BB6-BAB3-A885F1C46735}"/>
              </a:ext>
            </a:extLst>
          </p:cNvPr>
          <p:cNvSpPr txBox="1"/>
          <p:nvPr/>
        </p:nvSpPr>
        <p:spPr>
          <a:xfrm>
            <a:off x="4865576" y="4021303"/>
            <a:ext cx="42784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Création d’un </a:t>
            </a:r>
            <a:r>
              <a:rPr lang="fr-FR" sz="900" b="1" dirty="0">
                <a:solidFill>
                  <a:schemeClr val="accent1">
                    <a:lumMod val="75000"/>
                  </a:schemeClr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Board « MenuMaker » </a:t>
            </a:r>
            <a:r>
              <a:rPr lang="fr-FR" sz="9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afin de centraliser les ressources les plus pertinentes. </a:t>
            </a:r>
          </a:p>
          <a:p>
            <a:endParaRPr lang="fr-FR" sz="900" dirty="0">
              <a:latin typeface="+mn-lt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fr-FR" sz="9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Ce Board m’a permis de sauvegarder les ressources essentielles sur des sujets de plusieurs catégories (technologies à utiliser, stack à choisir, sécurité et maintenance du site…).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93CDD6D6-EB17-422A-9587-FBA90BD1A9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7259" y="890803"/>
            <a:ext cx="1667736" cy="2829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0945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69575" y="0"/>
            <a:ext cx="674425" cy="34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2" descr="Why I invested in daily.dev. Community is in the heart of humanity… | by  Amir Shevat | Medium">
            <a:extLst>
              <a:ext uri="{FF2B5EF4-FFF2-40B4-BE49-F238E27FC236}">
                <a16:creationId xmlns:a16="http://schemas.microsoft.com/office/drawing/2014/main" id="{8EDE652F-1D61-4403-BD3A-689433846C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8992" y="355939"/>
            <a:ext cx="1466015" cy="498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36CBAA01-0226-4F0B-9EBE-EC14EF9962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40890" y="1384378"/>
            <a:ext cx="4509590" cy="2374744"/>
          </a:xfrm>
          <a:prstGeom prst="rect">
            <a:avLst/>
          </a:prstGeom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59137D42-163C-4514-84D5-682CB14FD0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16148" y="1384378"/>
            <a:ext cx="1477485" cy="2374744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C800514D-6E6D-4F5D-BEE6-E69B613E8931}"/>
              </a:ext>
            </a:extLst>
          </p:cNvPr>
          <p:cNvSpPr txBox="1"/>
          <p:nvPr/>
        </p:nvSpPr>
        <p:spPr>
          <a:xfrm>
            <a:off x="168088" y="4002731"/>
            <a:ext cx="397360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Sélection de </a:t>
            </a:r>
            <a:r>
              <a:rPr lang="fr-FR" sz="900" b="1" dirty="0">
                <a:solidFill>
                  <a:schemeClr val="accent1">
                    <a:lumMod val="75000"/>
                  </a:schemeClr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plusieurs tags </a:t>
            </a:r>
            <a:r>
              <a:rPr lang="fr-FR" sz="9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utiles pour mes recherches (nodejs, express, java, PHP, react…).</a:t>
            </a:r>
          </a:p>
          <a:p>
            <a:endParaRPr lang="fr-FR" sz="900" dirty="0">
              <a:latin typeface="+mn-lt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fr-FR" sz="9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Grâce à cette sélection précise, mon </a:t>
            </a:r>
            <a:r>
              <a:rPr lang="fr-FR" sz="900" b="1" dirty="0">
                <a:solidFill>
                  <a:schemeClr val="accent1">
                    <a:lumMod val="75000"/>
                  </a:schemeClr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feed daily.dev </a:t>
            </a:r>
            <a:r>
              <a:rPr lang="fr-FR" sz="9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s’est personnalisé en affichant les derniers articles en lien avec ces domaines.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ABEA6032-04C1-411F-8F97-3F6D91202DE9}"/>
              </a:ext>
            </a:extLst>
          </p:cNvPr>
          <p:cNvSpPr txBox="1"/>
          <p:nvPr/>
        </p:nvSpPr>
        <p:spPr>
          <a:xfrm>
            <a:off x="4572000" y="4002731"/>
            <a:ext cx="4247371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Le feed daily.dev m’a permis d’avoir une veille actualisée en permanence. Le but était aussi d’avoir un deuxième outil pour élargir mes champs de recherche.</a:t>
            </a:r>
          </a:p>
          <a:p>
            <a:endParaRPr lang="fr-FR" sz="900" dirty="0">
              <a:latin typeface="+mn-lt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fr-FR" sz="9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Daily.dev m’a donné accès aux tendances du moment en restant à jour sur les bonnes pratiques de développement.</a:t>
            </a:r>
          </a:p>
        </p:txBody>
      </p:sp>
    </p:spTree>
    <p:extLst>
      <p:ext uri="{BB962C8B-B14F-4D97-AF65-F5344CB8AC3E}">
        <p14:creationId xmlns:p14="http://schemas.microsoft.com/office/powerpoint/2010/main" val="29757660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69575" y="0"/>
            <a:ext cx="674425" cy="34055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11;p20">
            <a:extLst>
              <a:ext uri="{FF2B5EF4-FFF2-40B4-BE49-F238E27FC236}">
                <a16:creationId xmlns:a16="http://schemas.microsoft.com/office/drawing/2014/main" id="{6FCB1E88-8917-499A-AAC4-10C04E3044F4}"/>
              </a:ext>
            </a:extLst>
          </p:cNvPr>
          <p:cNvSpPr txBox="1">
            <a:spLocks/>
          </p:cNvSpPr>
          <p:nvPr/>
        </p:nvSpPr>
        <p:spPr>
          <a:xfrm>
            <a:off x="311700" y="3405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75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15000"/>
              </a:lnSpc>
              <a:spcAft>
                <a:spcPts val="1200"/>
              </a:spcAft>
            </a:pPr>
            <a:r>
              <a:rPr lang="fr-FR" sz="2000" dirty="0">
                <a:latin typeface="Berlin Sans FB" panose="020E0602020502020306" pitchFamily="34" charset="0"/>
                <a:ea typeface="Montserrat"/>
                <a:cs typeface="Montserrat"/>
                <a:sym typeface="Montserrat"/>
              </a:rPr>
              <a:t>Exemples de sources liées à mon travail de veille</a:t>
            </a:r>
            <a:endParaRPr lang="fr-FR" sz="2000" dirty="0">
              <a:solidFill>
                <a:schemeClr val="dk2"/>
              </a:solidFill>
              <a:latin typeface="Berlin Sans FB" panose="020E0602020502020306" pitchFamily="34" charset="0"/>
              <a:ea typeface="Montserrat"/>
              <a:cs typeface="Montserrat"/>
              <a:sym typeface="Montserrat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130830F2-0C9C-4F98-9285-9F9E866A1F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7389" y="1025374"/>
            <a:ext cx="2957399" cy="3627307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CCBA44E1-D134-48C7-9A46-1AF0F26C85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5931" y="913250"/>
            <a:ext cx="3210952" cy="3737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1407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fr" sz="2000" dirty="0">
                <a:latin typeface="Berlin Sans FB" panose="020E0602020502020306" pitchFamily="34" charset="0"/>
                <a:ea typeface="Montserrat"/>
                <a:cs typeface="Montserrat"/>
                <a:sym typeface="Montserrat"/>
              </a:rPr>
              <a:t>Conclusion</a:t>
            </a:r>
            <a:endParaRPr sz="2000" dirty="0">
              <a:solidFill>
                <a:schemeClr val="dk2"/>
              </a:solidFill>
              <a:latin typeface="Berlin Sans FB" panose="020E0602020502020306" pitchFamily="34" charset="0"/>
              <a:ea typeface="Montserrat"/>
              <a:cs typeface="Montserrat"/>
              <a:sym typeface="Montserrat"/>
            </a:endParaRPr>
          </a:p>
        </p:txBody>
      </p:sp>
      <p:sp>
        <p:nvSpPr>
          <p:cNvPr id="122" name="Google Shape;122;p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3" name="Google Shape;123;p21"/>
          <p:cNvSpPr txBox="1"/>
          <p:nvPr/>
        </p:nvSpPr>
        <p:spPr>
          <a:xfrm>
            <a:off x="0" y="0"/>
            <a:ext cx="49116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fr"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Présentation de l’usage du no-code</a:t>
            </a:r>
            <a:endParaRPr sz="1000"/>
          </a:p>
        </p:txBody>
      </p:sp>
      <p:sp>
        <p:nvSpPr>
          <p:cNvPr id="124" name="Google Shape;124;p21"/>
          <p:cNvSpPr txBox="1"/>
          <p:nvPr/>
        </p:nvSpPr>
        <p:spPr>
          <a:xfrm>
            <a:off x="77348" y="1411049"/>
            <a:ext cx="8320500" cy="4362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14300" lvl="0" rtl="0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800"/>
            </a:pPr>
            <a:r>
              <a:rPr lang="fr-FR" sz="1100" dirty="0">
                <a:solidFill>
                  <a:srgbClr val="0D0D0D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Principaux objectifs du MenuMaker.</a:t>
            </a:r>
          </a:p>
          <a:p>
            <a:pPr marL="114300" lvl="0" rtl="0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800"/>
            </a:pPr>
            <a:r>
              <a:rPr lang="fr-FR" sz="1100" dirty="0">
                <a:solidFill>
                  <a:srgbClr val="0D0D0D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Outils utilisés pour réaliser ces objectifs : </a:t>
            </a:r>
          </a:p>
          <a:p>
            <a:pPr marL="114300" lvl="0" rtl="0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800"/>
            </a:pPr>
            <a:endParaRPr lang="fr-FR" sz="1200" dirty="0">
              <a:solidFill>
                <a:srgbClr val="0D0D0D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114300" lvl="0" rtl="0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800"/>
            </a:pPr>
            <a:r>
              <a:rPr lang="fr-FR" sz="1100" dirty="0">
                <a:solidFill>
                  <a:srgbClr val="0D0D0D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Méthode agile et scrum : </a:t>
            </a:r>
          </a:p>
          <a:p>
            <a:pPr marL="114300" lvl="0" rtl="0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800"/>
            </a:pPr>
            <a:endParaRPr lang="fr-FR" sz="1200" dirty="0">
              <a:solidFill>
                <a:srgbClr val="0D0D0D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114300" lvl="0" rtl="0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800"/>
            </a:pPr>
            <a:r>
              <a:rPr lang="fr-FR" sz="1100" dirty="0">
                <a:solidFill>
                  <a:srgbClr val="0D0D0D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Veille technologique :</a:t>
            </a: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800"/>
              <a:buFont typeface="Montserrat"/>
              <a:buChar char="●"/>
            </a:pPr>
            <a:endParaRPr sz="1800" dirty="0">
              <a:solidFill>
                <a:srgbClr val="0D0D0D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i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5" name="Google Shape;125;p21"/>
          <p:cNvSpPr/>
          <p:nvPr/>
        </p:nvSpPr>
        <p:spPr>
          <a:xfrm>
            <a:off x="-4800" y="0"/>
            <a:ext cx="9153600" cy="239700"/>
          </a:xfrm>
          <a:prstGeom prst="rect">
            <a:avLst/>
          </a:prstGeom>
          <a:solidFill>
            <a:srgbClr val="FCE5CD"/>
          </a:solidFill>
          <a:ln w="9525" cap="flat" cmpd="sng">
            <a:solidFill>
              <a:srgbClr val="F7EDD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6" name="Google Shape;12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69575" y="-4"/>
            <a:ext cx="674425" cy="34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2" descr="Js, react js, logo, react, react native icon - Free download">
            <a:extLst>
              <a:ext uri="{FF2B5EF4-FFF2-40B4-BE49-F238E27FC236}">
                <a16:creationId xmlns:a16="http://schemas.microsoft.com/office/drawing/2014/main" id="{0C8091A2-2E77-43EC-ABE8-6DC242219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8441" y="2008148"/>
            <a:ext cx="668804" cy="668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96A464FD-5BB0-46A6-9124-678D5DEF54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72685" y="3069881"/>
            <a:ext cx="1630511" cy="819984"/>
          </a:xfrm>
          <a:prstGeom prst="rect">
            <a:avLst/>
          </a:prstGeom>
        </p:spPr>
      </p:pic>
      <p:pic>
        <p:nvPicPr>
          <p:cNvPr id="10" name="Picture 4" descr="Node.js Logo PNG Transparent &amp; SVG Vector - Freebie Supply">
            <a:extLst>
              <a:ext uri="{FF2B5EF4-FFF2-40B4-BE49-F238E27FC236}">
                <a16:creationId xmlns:a16="http://schemas.microsoft.com/office/drawing/2014/main" id="{3089BC0C-425A-4CB9-A900-DDF99F4E2F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6845" y="2047817"/>
            <a:ext cx="961157" cy="589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MongoDB Logo - PNG Logo Vector Brand Downloads (SVG, EPS)">
            <a:extLst>
              <a:ext uri="{FF2B5EF4-FFF2-40B4-BE49-F238E27FC236}">
                <a16:creationId xmlns:a16="http://schemas.microsoft.com/office/drawing/2014/main" id="{557202C7-6885-4217-AC37-330A0504C7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4367" y="1931759"/>
            <a:ext cx="1192310" cy="745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Fichier:Expressjs.png — Wikipédia">
            <a:extLst>
              <a:ext uri="{FF2B5EF4-FFF2-40B4-BE49-F238E27FC236}">
                <a16:creationId xmlns:a16="http://schemas.microsoft.com/office/drawing/2014/main" id="{2E264A5A-9E0F-4D2A-913B-A15616145F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6855" y="2120799"/>
            <a:ext cx="1210690" cy="367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Why I invested in daily.dev. Community is in the heart of humanity… | by  Amir Shevat | Medium">
            <a:extLst>
              <a:ext uri="{FF2B5EF4-FFF2-40B4-BE49-F238E27FC236}">
                <a16:creationId xmlns:a16="http://schemas.microsoft.com/office/drawing/2014/main" id="{562BE819-AD23-4184-97D1-F3767B37D7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3746" y="4319981"/>
            <a:ext cx="941495" cy="319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Feedly logo - Icônes Médias sociaux et logos">
            <a:extLst>
              <a:ext uri="{FF2B5EF4-FFF2-40B4-BE49-F238E27FC236}">
                <a16:creationId xmlns:a16="http://schemas.microsoft.com/office/drawing/2014/main" id="{D6DF61D0-D4B2-4584-93A2-BADF625522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1780" y="4283189"/>
            <a:ext cx="828966" cy="414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8" descr="Reddit Logo : histoire, signification de l'emblème">
            <a:extLst>
              <a:ext uri="{FF2B5EF4-FFF2-40B4-BE49-F238E27FC236}">
                <a16:creationId xmlns:a16="http://schemas.microsoft.com/office/drawing/2014/main" id="{84297210-415A-43FB-A63F-7A42BCCB37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3892" y="4213967"/>
            <a:ext cx="819410" cy="460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Download MDN Web Docs (Mozilla Developer Network, Mozilla Developer Center)  Logo in SVG Vector or PNG File Format - Logo.wine">
            <a:extLst>
              <a:ext uri="{FF2B5EF4-FFF2-40B4-BE49-F238E27FC236}">
                <a16:creationId xmlns:a16="http://schemas.microsoft.com/office/drawing/2014/main" id="{62321833-9F32-40C1-B2D0-E31468B607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0903" y="3981383"/>
            <a:ext cx="1527140" cy="1018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 descr="Fichier:Windows logo - 2006.svg — Wikipédia">
            <a:extLst>
              <a:ext uri="{FF2B5EF4-FFF2-40B4-BE49-F238E27FC236}">
                <a16:creationId xmlns:a16="http://schemas.microsoft.com/office/drawing/2014/main" id="{6961D19F-219C-45F9-AF56-D770565909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3703" y="4283189"/>
            <a:ext cx="441746" cy="391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>
                <a:latin typeface="Berlin Sans FB" panose="020E0602020502020306" pitchFamily="34" charset="0"/>
                <a:ea typeface="Montserrat"/>
                <a:cs typeface="Montserrat"/>
                <a:sym typeface="Montserrat"/>
              </a:rPr>
              <a:t>Sommaire</a:t>
            </a:r>
            <a:endParaRPr dirty="0">
              <a:latin typeface="Berlin Sans FB" panose="020E0602020502020306" pitchFamily="34" charset="0"/>
              <a:ea typeface="Montserrat"/>
              <a:cs typeface="Montserrat"/>
              <a:sym typeface="Montserrat"/>
            </a:endParaRPr>
          </a:p>
        </p:txBody>
      </p:sp>
      <p:sp>
        <p:nvSpPr>
          <p:cNvPr id="62" name="Google Shape;62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36550" algn="just" rtl="0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Clr>
                <a:srgbClr val="0D0D0D"/>
              </a:buClr>
              <a:buSzPts val="1700"/>
              <a:buFont typeface="Montserrat"/>
              <a:buAutoNum type="arabicPeriod"/>
            </a:pPr>
            <a:r>
              <a:rPr lang="fr" sz="1700" dirty="0">
                <a:solidFill>
                  <a:srgbClr val="0D0D0D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Contexte du projet</a:t>
            </a:r>
            <a:endParaRPr sz="1700" dirty="0">
              <a:solidFill>
                <a:srgbClr val="0D0D0D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365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700"/>
              <a:buFont typeface="Montserrat"/>
              <a:buAutoNum type="arabicPeriod"/>
            </a:pPr>
            <a:r>
              <a:rPr lang="fr" sz="1700" dirty="0">
                <a:solidFill>
                  <a:srgbClr val="0D0D0D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Aperçu de la maquette</a:t>
            </a:r>
            <a:endParaRPr sz="1700" dirty="0">
              <a:solidFill>
                <a:srgbClr val="0D0D0D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365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700"/>
              <a:buFont typeface="Montserrat"/>
              <a:buAutoNum type="arabicPeriod"/>
            </a:pPr>
            <a:r>
              <a:rPr lang="fr" sz="1700" dirty="0">
                <a:solidFill>
                  <a:srgbClr val="0D0D0D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Méthodologie utilisée</a:t>
            </a:r>
            <a:endParaRPr sz="1700" dirty="0">
              <a:solidFill>
                <a:srgbClr val="0D0D0D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365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700"/>
              <a:buFont typeface="Montserrat"/>
              <a:buAutoNum type="arabicPeriod"/>
            </a:pPr>
            <a:r>
              <a:rPr lang="fr" sz="1700" dirty="0">
                <a:solidFill>
                  <a:srgbClr val="0D0D0D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Tableau Kanban</a:t>
            </a:r>
            <a:endParaRPr sz="1700" dirty="0">
              <a:solidFill>
                <a:srgbClr val="0D0D0D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365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700"/>
              <a:buFont typeface="Montserrat"/>
              <a:buAutoNum type="arabicPeriod"/>
            </a:pPr>
            <a:r>
              <a:rPr lang="fr" sz="1700" dirty="0">
                <a:solidFill>
                  <a:srgbClr val="0D0D0D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Spécifications techniques</a:t>
            </a:r>
            <a:endParaRPr sz="1700" dirty="0">
              <a:solidFill>
                <a:srgbClr val="0D0D0D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365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700"/>
              <a:buFont typeface="Montserrat"/>
              <a:buAutoNum type="arabicPeriod"/>
            </a:pPr>
            <a:r>
              <a:rPr lang="fr" sz="1700" dirty="0">
                <a:solidFill>
                  <a:srgbClr val="0D0D0D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Veille technologique</a:t>
            </a:r>
            <a:endParaRPr sz="1700" dirty="0">
              <a:solidFill>
                <a:srgbClr val="0D0D0D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365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700"/>
              <a:buFont typeface="Montserrat"/>
              <a:buAutoNum type="arabicPeriod"/>
            </a:pPr>
            <a:r>
              <a:rPr lang="fr" sz="1700" dirty="0">
                <a:solidFill>
                  <a:srgbClr val="0D0D0D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Conclusion </a:t>
            </a:r>
            <a:endParaRPr sz="1700" dirty="0">
              <a:solidFill>
                <a:srgbClr val="0D0D0D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69575" y="-4"/>
            <a:ext cx="674425" cy="34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E5CD"/>
        </a:solidFill>
        <a:effectLst/>
      </p:bgPr>
    </p:bg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2"/>
          <p:cNvSpPr txBox="1"/>
          <p:nvPr/>
        </p:nvSpPr>
        <p:spPr>
          <a:xfrm>
            <a:off x="1330123" y="1769850"/>
            <a:ext cx="6483754" cy="8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5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AVEZ-VOUS DES QUESTIONS ?</a:t>
            </a:r>
            <a:endParaRPr sz="35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2" name="Google Shape;132;p22"/>
          <p:cNvSpPr txBox="1"/>
          <p:nvPr/>
        </p:nvSpPr>
        <p:spPr>
          <a:xfrm>
            <a:off x="115175" y="118275"/>
            <a:ext cx="2384700" cy="28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33" name="Google Shape;13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69575" y="-4"/>
            <a:ext cx="674425" cy="34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fr" sz="2000" dirty="0">
                <a:latin typeface="Berlin Sans FB" panose="020E0602020502020306" pitchFamily="34" charset="0"/>
                <a:ea typeface="Montserrat"/>
                <a:cs typeface="Montserrat"/>
                <a:sym typeface="Montserrat"/>
              </a:rPr>
              <a:t>Contexte du Projet</a:t>
            </a:r>
            <a:endParaRPr sz="3400" dirty="0">
              <a:latin typeface="Berlin Sans FB" panose="020E0602020502020306" pitchFamily="34" charset="0"/>
              <a:ea typeface="Montserrat"/>
              <a:cs typeface="Montserrat"/>
              <a:sym typeface="Montserrat"/>
            </a:endParaRPr>
          </a:p>
        </p:txBody>
      </p:sp>
      <p:sp>
        <p:nvSpPr>
          <p:cNvPr id="69" name="Google Shape;69;p15"/>
          <p:cNvSpPr txBox="1"/>
          <p:nvPr/>
        </p:nvSpPr>
        <p:spPr>
          <a:xfrm>
            <a:off x="411750" y="974125"/>
            <a:ext cx="8320500" cy="8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3335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</a:pPr>
            <a:r>
              <a:rPr lang="fr" sz="15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Brève introduction du site de Menu Maker : objectifs</a:t>
            </a:r>
            <a:endParaRPr sz="15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0" name="Google Shape;70;p15"/>
          <p:cNvSpPr/>
          <p:nvPr/>
        </p:nvSpPr>
        <p:spPr>
          <a:xfrm>
            <a:off x="-4800" y="0"/>
            <a:ext cx="9153600" cy="239700"/>
          </a:xfrm>
          <a:prstGeom prst="rect">
            <a:avLst/>
          </a:prstGeom>
          <a:solidFill>
            <a:srgbClr val="FCE5CD"/>
          </a:solidFill>
          <a:ln w="9525" cap="flat" cmpd="sng">
            <a:solidFill>
              <a:srgbClr val="F7EDD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1" name="Google Shape;7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74375" y="-4"/>
            <a:ext cx="674425" cy="34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B8A3A4CB-2B6A-470A-AED6-95DC50D88A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1086" y="2571750"/>
            <a:ext cx="1815356" cy="641294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90FCC19C-9292-43BA-9452-661706434F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92414" y="1582588"/>
            <a:ext cx="2209748" cy="3260912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34CF018F-3566-46E6-917E-D81A837B5480}"/>
              </a:ext>
            </a:extLst>
          </p:cNvPr>
          <p:cNvSpPr txBox="1"/>
          <p:nvPr/>
        </p:nvSpPr>
        <p:spPr>
          <a:xfrm>
            <a:off x="6475324" y="2089902"/>
            <a:ext cx="19062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dirty="0">
                <a:solidFill>
                  <a:schemeClr val="accent5"/>
                </a:solidFill>
              </a:rPr>
              <a:t>Inscription/Connexion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90AC2231-61CA-43DF-9CFC-0B8FEB992C9C}"/>
              </a:ext>
            </a:extLst>
          </p:cNvPr>
          <p:cNvSpPr txBox="1"/>
          <p:nvPr/>
        </p:nvSpPr>
        <p:spPr>
          <a:xfrm>
            <a:off x="6475324" y="3133485"/>
            <a:ext cx="174759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50" dirty="0">
                <a:solidFill>
                  <a:schemeClr val="accent5"/>
                </a:solidFill>
              </a:rPr>
              <a:t>Personnalisation de menu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C79F87F7-6A24-420A-B659-B6CD05DE42B9}"/>
              </a:ext>
            </a:extLst>
          </p:cNvPr>
          <p:cNvSpPr txBox="1"/>
          <p:nvPr/>
        </p:nvSpPr>
        <p:spPr>
          <a:xfrm>
            <a:off x="6475324" y="4169374"/>
            <a:ext cx="16097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50" dirty="0">
                <a:solidFill>
                  <a:schemeClr val="accent5"/>
                </a:solidFill>
              </a:rPr>
              <a:t>Création et exportation</a:t>
            </a:r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5A45A1D2-2F67-412C-B66F-0BB808F8A1BB}"/>
              </a:ext>
            </a:extLst>
          </p:cNvPr>
          <p:cNvCxnSpPr>
            <a:cxnSpLocks/>
            <a:endCxn id="5" idx="1"/>
          </p:cNvCxnSpPr>
          <p:nvPr/>
        </p:nvCxnSpPr>
        <p:spPr>
          <a:xfrm flipV="1">
            <a:off x="4695753" y="2220707"/>
            <a:ext cx="1779571" cy="28873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259A68CF-3A5C-42BD-932A-B0F49BFEB3FB}"/>
              </a:ext>
            </a:extLst>
          </p:cNvPr>
          <p:cNvCxnSpPr>
            <a:cxnSpLocks/>
            <a:endCxn id="10" idx="1"/>
          </p:cNvCxnSpPr>
          <p:nvPr/>
        </p:nvCxnSpPr>
        <p:spPr>
          <a:xfrm flipV="1">
            <a:off x="5390147" y="3260443"/>
            <a:ext cx="1085177" cy="23902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CBD2E7DE-86F2-42B4-A023-0739672805B5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5142641" y="4300179"/>
            <a:ext cx="133268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fr" sz="2020" dirty="0">
                <a:latin typeface="Berlin Sans FB" panose="020E0602020502020306" pitchFamily="34" charset="0"/>
                <a:ea typeface="Montserrat"/>
                <a:cs typeface="Montserrat"/>
                <a:sym typeface="Montserrat"/>
              </a:rPr>
              <a:t>Aperçu de la maquette : </a:t>
            </a:r>
            <a:r>
              <a:rPr lang="fr-FR" sz="1800" dirty="0">
                <a:latin typeface="Berlin Sans FB" panose="020E0602020502020306" pitchFamily="34" charset="0"/>
                <a:ea typeface="Montserrat"/>
                <a:cs typeface="Montserrat"/>
                <a:sym typeface="Montserrat"/>
              </a:rPr>
              <a:t>captures d’écran et fonctionnalités clés</a:t>
            </a:r>
            <a:endParaRPr sz="2020" dirty="0">
              <a:latin typeface="Berlin Sans FB" panose="020E0602020502020306" pitchFamily="34" charset="0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990"/>
              <a:buNone/>
            </a:pPr>
            <a:endParaRPr sz="182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7" name="Google Shape;77;p16"/>
          <p:cNvSpPr txBox="1">
            <a:spLocks noGrp="1"/>
          </p:cNvSpPr>
          <p:nvPr>
            <p:ph type="body" idx="1"/>
          </p:nvPr>
        </p:nvSpPr>
        <p:spPr>
          <a:xfrm>
            <a:off x="1801444" y="731375"/>
            <a:ext cx="4914344" cy="43578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0" algn="ctr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fr-FR" i="1" u="sng" dirty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L’authentification</a:t>
            </a:r>
          </a:p>
          <a:p>
            <a:pPr marL="457200" lvl="0" indent="0" algn="ctr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fr-FR" sz="1100" b="1" i="1" u="sng" dirty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Fonctionnalités de succès : </a:t>
            </a:r>
          </a:p>
          <a:p>
            <a:pPr lvl="0" indent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lang="fr-FR" sz="1050" dirty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- L'utilisateur peut entrer son adresse mail</a:t>
            </a:r>
          </a:p>
          <a:p>
            <a:pPr lvl="0" indent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lang="fr-FR" sz="1050" dirty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- Qu'il se soit déjà connecté ou non, un mail lui est envoyé pour lui permettre de s'authentifier, ou au contraire de confirmer son mail pour accéder pour la première fois à l'application</a:t>
            </a:r>
          </a:p>
          <a:p>
            <a:pPr lvl="0" indent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lang="fr-FR" sz="1000" dirty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- Un lien "Besoin d'aide” permet d'envoyer directement un e-mail à nos équipes</a:t>
            </a:r>
            <a:endParaRPr sz="1000" dirty="0">
              <a:solidFill>
                <a:schemeClr val="tx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8" name="Google Shape;78;p16"/>
          <p:cNvSpPr/>
          <p:nvPr/>
        </p:nvSpPr>
        <p:spPr>
          <a:xfrm>
            <a:off x="-4800" y="0"/>
            <a:ext cx="9153600" cy="239700"/>
          </a:xfrm>
          <a:prstGeom prst="rect">
            <a:avLst/>
          </a:prstGeom>
          <a:solidFill>
            <a:srgbClr val="FCE5CD"/>
          </a:solidFill>
          <a:ln w="9525" cap="flat" cmpd="sng">
            <a:solidFill>
              <a:srgbClr val="F7EDD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9" name="Google Shape;7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69575" y="-4"/>
            <a:ext cx="674425" cy="34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326D47C3-3AE4-42BF-8898-233105F942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700" y="1302126"/>
            <a:ext cx="1757877" cy="3396349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6433EB35-CA2E-46ED-B317-BE294691FB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3920" y="1302126"/>
            <a:ext cx="1758491" cy="3397531"/>
          </a:xfrm>
          <a:prstGeom prst="rect">
            <a:avLst/>
          </a:prstGeom>
        </p:spPr>
      </p:pic>
      <p:pic>
        <p:nvPicPr>
          <p:cNvPr id="1026" name="Picture 2" descr="Js, react js, logo, react, react native icon - Free download">
            <a:extLst>
              <a:ext uri="{FF2B5EF4-FFF2-40B4-BE49-F238E27FC236}">
                <a16:creationId xmlns:a16="http://schemas.microsoft.com/office/drawing/2014/main" id="{12C9C44B-649B-41D7-995D-80D29A1247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0538" y="4366440"/>
            <a:ext cx="664070" cy="664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Node.js Logo PNG Transparent &amp; SVG Vector - Freebie Supply">
            <a:extLst>
              <a:ext uri="{FF2B5EF4-FFF2-40B4-BE49-F238E27FC236}">
                <a16:creationId xmlns:a16="http://schemas.microsoft.com/office/drawing/2014/main" id="{6EC12E7F-60E0-4264-9CF0-0C80CEF6C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4127" y="4514919"/>
            <a:ext cx="812858" cy="498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Fichier:Expressjs.png — Wikipédia">
            <a:extLst>
              <a:ext uri="{FF2B5EF4-FFF2-40B4-BE49-F238E27FC236}">
                <a16:creationId xmlns:a16="http://schemas.microsoft.com/office/drawing/2014/main" id="{8B54972E-EC21-4B14-B94D-35C20A0292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4853" y="4547265"/>
            <a:ext cx="1210690" cy="367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8" descr="MongoDB Logo - PNG Logo Vector Brand Downloads (SVG, EPS)">
            <a:extLst>
              <a:ext uri="{FF2B5EF4-FFF2-40B4-BE49-F238E27FC236}">
                <a16:creationId xmlns:a16="http://schemas.microsoft.com/office/drawing/2014/main" id="{46030B94-AE97-4CBC-8269-20B7625D5A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3411" y="4416227"/>
            <a:ext cx="903194" cy="564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fr" sz="2020" dirty="0">
                <a:latin typeface="Berlin Sans FB" panose="020E0602020502020306" pitchFamily="34" charset="0"/>
                <a:ea typeface="Montserrat"/>
                <a:cs typeface="Montserrat"/>
                <a:sym typeface="Montserrat"/>
              </a:rPr>
              <a:t>Aperçu de la maquette : </a:t>
            </a:r>
            <a:r>
              <a:rPr lang="fr-FR" sz="1800" dirty="0">
                <a:latin typeface="Berlin Sans FB" panose="020E0602020502020306" pitchFamily="34" charset="0"/>
                <a:ea typeface="Montserrat"/>
                <a:cs typeface="Montserrat"/>
                <a:sym typeface="Montserrat"/>
              </a:rPr>
              <a:t>captures d’écran et fonctionnalités clés</a:t>
            </a:r>
            <a:endParaRPr sz="2020" dirty="0">
              <a:latin typeface="Berlin Sans FB" panose="020E0602020502020306" pitchFamily="34" charset="0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990"/>
              <a:buNone/>
            </a:pPr>
            <a:endParaRPr sz="182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7" name="Google Shape;77;p16"/>
          <p:cNvSpPr txBox="1">
            <a:spLocks noGrp="1"/>
          </p:cNvSpPr>
          <p:nvPr>
            <p:ph type="body" idx="1"/>
          </p:nvPr>
        </p:nvSpPr>
        <p:spPr>
          <a:xfrm>
            <a:off x="846702" y="556563"/>
            <a:ext cx="6871909" cy="43578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0" algn="ctr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fr-FR" i="1" u="sng" dirty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Création d’un menu : ajout de catégories, de plats et style appliqué au menu</a:t>
            </a:r>
          </a:p>
        </p:txBody>
      </p:sp>
      <p:sp>
        <p:nvSpPr>
          <p:cNvPr id="78" name="Google Shape;78;p16"/>
          <p:cNvSpPr/>
          <p:nvPr/>
        </p:nvSpPr>
        <p:spPr>
          <a:xfrm>
            <a:off x="-4800" y="0"/>
            <a:ext cx="9153600" cy="239700"/>
          </a:xfrm>
          <a:prstGeom prst="rect">
            <a:avLst/>
          </a:prstGeom>
          <a:solidFill>
            <a:srgbClr val="FCE5CD"/>
          </a:solidFill>
          <a:ln w="9525" cap="flat" cmpd="sng">
            <a:solidFill>
              <a:srgbClr val="F7EDD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9" name="Google Shape;7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69575" y="-4"/>
            <a:ext cx="674425" cy="34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2C2EFD5A-7F7A-437E-A67F-7D0B37EE22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657" y="1909706"/>
            <a:ext cx="4092213" cy="3004693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3E1636AB-1AE6-4F1F-8BDA-D8930E65F67B}"/>
              </a:ext>
            </a:extLst>
          </p:cNvPr>
          <p:cNvSpPr txBox="1"/>
          <p:nvPr/>
        </p:nvSpPr>
        <p:spPr>
          <a:xfrm>
            <a:off x="4863287" y="1909706"/>
            <a:ext cx="3390325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fr-FR" sz="1100" b="1" i="1" u="sng" dirty="0">
                <a:latin typeface="Montserrat" panose="020B0604020202020204" charset="0"/>
              </a:rPr>
              <a:t>Fonctionnalités de succès</a:t>
            </a:r>
          </a:p>
          <a:p>
            <a:pPr algn="ctr">
              <a:lnSpc>
                <a:spcPct val="150000"/>
              </a:lnSpc>
            </a:pPr>
            <a:endParaRPr lang="fr-FR" sz="1050" dirty="0">
              <a:latin typeface="Montserrat" panose="020B0604020202020204" charset="0"/>
            </a:endParaRPr>
          </a:p>
          <a:p>
            <a:pPr>
              <a:lnSpc>
                <a:spcPct val="150000"/>
              </a:lnSpc>
            </a:pPr>
            <a:r>
              <a:rPr lang="fr-FR" sz="1050" dirty="0">
                <a:latin typeface="Montserrat" panose="020B0604020202020204" charset="0"/>
              </a:rPr>
              <a:t>L’utilisateur pourra :</a:t>
            </a:r>
          </a:p>
          <a:p>
            <a:pPr>
              <a:lnSpc>
                <a:spcPct val="150000"/>
              </a:lnSpc>
            </a:pPr>
            <a:endParaRPr lang="fr-FR" sz="1050" dirty="0">
              <a:latin typeface="Montserrat" panose="020B0604020202020204" charset="0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fr-FR" sz="1050" dirty="0">
                <a:latin typeface="Montserrat" panose="020B0604020202020204" charset="0"/>
              </a:rPr>
              <a:t>Ajouter des catégories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fr-FR" sz="1050" dirty="0">
                <a:latin typeface="Montserrat" panose="020B0604020202020204" charset="0"/>
              </a:rPr>
              <a:t>Ajouter des plats dans ces catégories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fr-FR" sz="1050" dirty="0">
                <a:latin typeface="Montserrat" panose="020B0604020202020204" charset="0"/>
              </a:rPr>
              <a:t>Personnaliser le menu à travers des éléments de style</a:t>
            </a:r>
          </a:p>
          <a:p>
            <a:pPr marL="285750" indent="-285750">
              <a:buFontTx/>
              <a:buChar char="-"/>
            </a:pPr>
            <a:endParaRPr lang="fr-FR" sz="1200" dirty="0">
              <a:latin typeface="Montserrat" panose="020B0604020202020204" charset="0"/>
            </a:endParaRPr>
          </a:p>
        </p:txBody>
      </p:sp>
      <p:pic>
        <p:nvPicPr>
          <p:cNvPr id="18" name="Picture 2" descr="Js, react js, logo, react, react native icon - Free download">
            <a:extLst>
              <a:ext uri="{FF2B5EF4-FFF2-40B4-BE49-F238E27FC236}">
                <a16:creationId xmlns:a16="http://schemas.microsoft.com/office/drawing/2014/main" id="{9DA21E36-4EDE-4533-9011-BEF5F6ECE4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1691" y="4125697"/>
            <a:ext cx="664070" cy="664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 descr="Node.js Logo PNG Transparent &amp; SVG Vector - Freebie Supply">
            <a:extLst>
              <a:ext uri="{FF2B5EF4-FFF2-40B4-BE49-F238E27FC236}">
                <a16:creationId xmlns:a16="http://schemas.microsoft.com/office/drawing/2014/main" id="{180F24EE-6C2B-4AC2-8043-94612FB3C3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8876" y="4208474"/>
            <a:ext cx="812858" cy="498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Fichier:Expressjs.png — Wikipédia">
            <a:extLst>
              <a:ext uri="{FF2B5EF4-FFF2-40B4-BE49-F238E27FC236}">
                <a16:creationId xmlns:a16="http://schemas.microsoft.com/office/drawing/2014/main" id="{8D3182FE-3635-4D1B-A1CA-A430B1F71A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8812" y="4274176"/>
            <a:ext cx="1210690" cy="367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8" descr="MongoDB Logo - PNG Logo Vector Brand Downloads (SVG, EPS)">
            <a:extLst>
              <a:ext uri="{FF2B5EF4-FFF2-40B4-BE49-F238E27FC236}">
                <a16:creationId xmlns:a16="http://schemas.microsoft.com/office/drawing/2014/main" id="{8753C591-533F-48A7-ACCE-AD520881A8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8611" y="4164528"/>
            <a:ext cx="903194" cy="564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74623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fr" sz="2020" dirty="0">
                <a:latin typeface="Berlin Sans FB" panose="020E0602020502020306" pitchFamily="34" charset="0"/>
                <a:ea typeface="Montserrat"/>
                <a:cs typeface="Montserrat"/>
                <a:sym typeface="Montserrat"/>
              </a:rPr>
              <a:t>Aperçu de la maquette : </a:t>
            </a:r>
            <a:r>
              <a:rPr lang="fr-FR" sz="1800" dirty="0">
                <a:latin typeface="Berlin Sans FB" panose="020E0602020502020306" pitchFamily="34" charset="0"/>
                <a:ea typeface="Montserrat"/>
                <a:cs typeface="Montserrat"/>
                <a:sym typeface="Montserrat"/>
              </a:rPr>
              <a:t>captures d’écran et fonctionnalités clés</a:t>
            </a:r>
            <a:endParaRPr sz="2020" dirty="0">
              <a:latin typeface="Berlin Sans FB" panose="020E0602020502020306" pitchFamily="34" charset="0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990"/>
              <a:buNone/>
            </a:pPr>
            <a:endParaRPr sz="182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7" name="Google Shape;77;p16"/>
          <p:cNvSpPr txBox="1">
            <a:spLocks noGrp="1"/>
          </p:cNvSpPr>
          <p:nvPr>
            <p:ph type="body" idx="1"/>
          </p:nvPr>
        </p:nvSpPr>
        <p:spPr>
          <a:xfrm>
            <a:off x="846702" y="556563"/>
            <a:ext cx="6871909" cy="43578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0" algn="ctr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fr-FR" i="1" u="sng" dirty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Exportation du menu terminé</a:t>
            </a:r>
          </a:p>
        </p:txBody>
      </p:sp>
      <p:sp>
        <p:nvSpPr>
          <p:cNvPr id="78" name="Google Shape;78;p16"/>
          <p:cNvSpPr/>
          <p:nvPr/>
        </p:nvSpPr>
        <p:spPr>
          <a:xfrm>
            <a:off x="-4800" y="0"/>
            <a:ext cx="9153600" cy="239700"/>
          </a:xfrm>
          <a:prstGeom prst="rect">
            <a:avLst/>
          </a:prstGeom>
          <a:solidFill>
            <a:srgbClr val="FCE5CD"/>
          </a:solidFill>
          <a:ln w="9525" cap="flat" cmpd="sng">
            <a:solidFill>
              <a:srgbClr val="F7EDD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9" name="Google Shape;7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69575" y="-4"/>
            <a:ext cx="674425" cy="34055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3E1636AB-1AE6-4F1F-8BDA-D8930E65F67B}"/>
              </a:ext>
            </a:extLst>
          </p:cNvPr>
          <p:cNvSpPr txBox="1"/>
          <p:nvPr/>
        </p:nvSpPr>
        <p:spPr>
          <a:xfrm>
            <a:off x="3200401" y="1633199"/>
            <a:ext cx="5479676" cy="27311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fr-FR" sz="1100" b="1" i="1" u="sng" dirty="0">
                <a:latin typeface="Montserrat" panose="020B0604020202020204" charset="0"/>
              </a:rPr>
              <a:t>Fonctionnalités de succès</a:t>
            </a:r>
          </a:p>
          <a:p>
            <a:pPr algn="ctr">
              <a:lnSpc>
                <a:spcPct val="150000"/>
              </a:lnSpc>
            </a:pPr>
            <a:endParaRPr lang="fr-FR" sz="1050" dirty="0">
              <a:latin typeface="Montserrat" panose="020B0604020202020204" charset="0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fr-FR" sz="1050" dirty="0">
                <a:latin typeface="Montserrat" panose="020B0604020202020204" charset="0"/>
              </a:rPr>
              <a:t>Le restaurateur doit pouvoir en un clic </a:t>
            </a:r>
            <a:r>
              <a:rPr lang="fr-FR" sz="1050" b="1" dirty="0">
                <a:latin typeface="Montserrat" panose="020B0604020202020204" charset="0"/>
              </a:rPr>
              <a:t>télécharger le fichier PDF </a:t>
            </a:r>
            <a:r>
              <a:rPr lang="fr-FR" sz="1050" dirty="0">
                <a:latin typeface="Montserrat" panose="020B0604020202020204" charset="0"/>
              </a:rPr>
              <a:t>correspondant à son menu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fr-FR" sz="1050" dirty="0">
              <a:latin typeface="Montserrat" panose="020B0604020202020204" charset="0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fr-FR" sz="1050" dirty="0">
                <a:latin typeface="Montserrat" panose="020B0604020202020204" charset="0"/>
              </a:rPr>
              <a:t>Au clic sur l'encart, l'utilisateur doit être </a:t>
            </a:r>
            <a:r>
              <a:rPr lang="fr-FR" sz="1050" b="1" dirty="0">
                <a:latin typeface="Montserrat" panose="020B0604020202020204" charset="0"/>
              </a:rPr>
              <a:t>redirigé sur l'application Deliveroo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fr-FR" sz="1050" dirty="0">
              <a:latin typeface="Montserrat" panose="020B0604020202020204" charset="0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fr-FR" sz="1050" dirty="0">
                <a:latin typeface="Montserrat" panose="020B0604020202020204" charset="0"/>
              </a:rPr>
              <a:t>Au clic sur l'encart, des images du menu au format carré (pour les mettre sur Instagram) sont générées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fr-FR" sz="1050" dirty="0">
                <a:latin typeface="Montserrat" panose="020B0604020202020204" charset="0"/>
              </a:rPr>
              <a:t>Le restaurateur est </a:t>
            </a:r>
            <a:r>
              <a:rPr lang="fr-FR" sz="1050" b="1" dirty="0">
                <a:latin typeface="Montserrat" panose="020B0604020202020204" charset="0"/>
              </a:rPr>
              <a:t>redirigé vers son compte Instagram </a:t>
            </a:r>
            <a:r>
              <a:rPr lang="fr-FR" sz="1050" dirty="0">
                <a:latin typeface="Montserrat" panose="020B0604020202020204" charset="0"/>
              </a:rPr>
              <a:t>avec les photos carrées des menus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20048E65-4BE6-44F5-8B07-8044E08030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208" y="1909705"/>
            <a:ext cx="2867425" cy="2514951"/>
          </a:xfrm>
          <a:prstGeom prst="rect">
            <a:avLst/>
          </a:prstGeom>
        </p:spPr>
      </p:pic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49E712A3-FBD1-43D5-A881-069F81E2DA32}"/>
              </a:ext>
            </a:extLst>
          </p:cNvPr>
          <p:cNvCxnSpPr>
            <a:cxnSpLocks/>
          </p:cNvCxnSpPr>
          <p:nvPr/>
        </p:nvCxnSpPr>
        <p:spPr>
          <a:xfrm flipV="1">
            <a:off x="2771457" y="2337721"/>
            <a:ext cx="617202" cy="1975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8FE2E566-D94A-4F2B-A355-8BCFFB1519F8}"/>
              </a:ext>
            </a:extLst>
          </p:cNvPr>
          <p:cNvCxnSpPr>
            <a:cxnSpLocks/>
          </p:cNvCxnSpPr>
          <p:nvPr/>
        </p:nvCxnSpPr>
        <p:spPr>
          <a:xfrm flipV="1">
            <a:off x="2823882" y="3018865"/>
            <a:ext cx="571501" cy="23952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99F05E6C-A2FF-4774-8AEF-72E14B209380}"/>
              </a:ext>
            </a:extLst>
          </p:cNvPr>
          <p:cNvCxnSpPr>
            <a:cxnSpLocks/>
          </p:cNvCxnSpPr>
          <p:nvPr/>
        </p:nvCxnSpPr>
        <p:spPr>
          <a:xfrm flipV="1">
            <a:off x="2822566" y="3825688"/>
            <a:ext cx="572817" cy="5830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38253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fr" sz="2000" dirty="0">
                <a:latin typeface="Berlin Sans FB" panose="020E0602020502020306" pitchFamily="34" charset="0"/>
                <a:ea typeface="Montserrat"/>
                <a:cs typeface="Montserrat"/>
                <a:sym typeface="Montserrat"/>
              </a:rPr>
              <a:t>Méthodologie utilisée : </a:t>
            </a:r>
            <a:r>
              <a:rPr lang="fr-FR" sz="2000" dirty="0">
                <a:latin typeface="Berlin Sans FB" panose="020E0602020502020306" pitchFamily="34" charset="0"/>
                <a:ea typeface="Montserrat"/>
                <a:cs typeface="Montserrat"/>
                <a:sym typeface="Montserrat"/>
              </a:rPr>
              <a:t>méthode Agile</a:t>
            </a:r>
            <a:endParaRPr sz="3000" dirty="0">
              <a:latin typeface="Berlin Sans FB" panose="020E0602020502020306" pitchFamily="34" charset="0"/>
              <a:ea typeface="Montserrat"/>
              <a:cs typeface="Montserrat"/>
              <a:sym typeface="Montserrat"/>
            </a:endParaRPr>
          </a:p>
        </p:txBody>
      </p:sp>
      <p:sp>
        <p:nvSpPr>
          <p:cNvPr id="85" name="Google Shape;85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133350" lvl="0" indent="0" algn="l" rtl="0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500"/>
              <a:buNone/>
            </a:pPr>
            <a:br>
              <a:rPr lang="fr" sz="1500" dirty="0">
                <a:solidFill>
                  <a:srgbClr val="0D0D0D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</a:br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6" name="Google Shape;86;p17"/>
          <p:cNvSpPr/>
          <p:nvPr/>
        </p:nvSpPr>
        <p:spPr>
          <a:xfrm>
            <a:off x="-4800" y="0"/>
            <a:ext cx="9153600" cy="239700"/>
          </a:xfrm>
          <a:prstGeom prst="rect">
            <a:avLst/>
          </a:prstGeom>
          <a:solidFill>
            <a:srgbClr val="FCE5CD"/>
          </a:solidFill>
          <a:ln w="9525" cap="flat" cmpd="sng">
            <a:solidFill>
              <a:srgbClr val="F7EDD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7" name="Google Shape;8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69575" y="-4"/>
            <a:ext cx="674425" cy="34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AB4C592B-5813-4DA7-BC7A-AD2BE02710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808" y="1641595"/>
            <a:ext cx="4925040" cy="2476803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FD9B3133-4295-40FC-B4E7-B85314209063}"/>
              </a:ext>
            </a:extLst>
          </p:cNvPr>
          <p:cNvSpPr txBox="1"/>
          <p:nvPr/>
        </p:nvSpPr>
        <p:spPr>
          <a:xfrm>
            <a:off x="5380254" y="1641595"/>
            <a:ext cx="3715154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sz="1100" b="1" i="1" u="sng" dirty="0">
                <a:latin typeface="Montserrat" panose="020B0604020202020204" charset="0"/>
              </a:rPr>
              <a:t>Choix d’équipe et durée du développement:</a:t>
            </a:r>
          </a:p>
          <a:p>
            <a:pPr algn="just"/>
            <a:endParaRPr lang="fr-FR" sz="1100" b="1" i="1" u="sng" dirty="0">
              <a:latin typeface="Montserrat" panose="020B0604020202020204" charset="0"/>
            </a:endParaRPr>
          </a:p>
          <a:p>
            <a:pPr algn="just"/>
            <a:r>
              <a:rPr lang="fr-FR" sz="1050" dirty="0">
                <a:latin typeface="Montserrat" panose="020B0604020202020204" charset="0"/>
              </a:rPr>
              <a:t>Equipe de 4 développeurs : 2 développeurs front-end et 2 développeurs back-end.</a:t>
            </a:r>
          </a:p>
          <a:p>
            <a:pPr algn="just"/>
            <a:endParaRPr lang="fr-FR" sz="1100" dirty="0">
              <a:latin typeface="Montserrat" panose="020B0604020202020204" charset="0"/>
            </a:endParaRPr>
          </a:p>
          <a:p>
            <a:pPr algn="just"/>
            <a:r>
              <a:rPr lang="fr-FR" sz="1100" dirty="0">
                <a:latin typeface="Montserrat" panose="020B0604020202020204" charset="0"/>
              </a:rPr>
              <a:t>On estime un temps de développement d’1 mois et 1 semaine : 2 sprints.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>
            <a:spLocks noGrp="1"/>
          </p:cNvSpPr>
          <p:nvPr>
            <p:ph type="title"/>
          </p:nvPr>
        </p:nvSpPr>
        <p:spPr>
          <a:xfrm>
            <a:off x="311700" y="245993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fr" sz="2000" dirty="0">
                <a:latin typeface="Berlin Sans FB" panose="020E0602020502020306" pitchFamily="34" charset="0"/>
                <a:ea typeface="Montserrat"/>
                <a:cs typeface="Montserrat"/>
                <a:sym typeface="Montserrat"/>
              </a:rPr>
              <a:t>Suivi du projet avec le Kanban</a:t>
            </a:r>
            <a:endParaRPr sz="3000" dirty="0">
              <a:latin typeface="Berlin Sans FB" panose="020E0602020502020306" pitchFamily="34" charset="0"/>
              <a:ea typeface="Montserrat"/>
              <a:cs typeface="Montserrat"/>
              <a:sym typeface="Montserrat"/>
            </a:endParaRPr>
          </a:p>
        </p:txBody>
      </p:sp>
      <p:sp>
        <p:nvSpPr>
          <p:cNvPr id="93" name="Google Shape;93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5" name="Google Shape;95;p18"/>
          <p:cNvSpPr/>
          <p:nvPr/>
        </p:nvSpPr>
        <p:spPr>
          <a:xfrm>
            <a:off x="-4800" y="0"/>
            <a:ext cx="9153600" cy="239700"/>
          </a:xfrm>
          <a:prstGeom prst="rect">
            <a:avLst/>
          </a:prstGeom>
          <a:solidFill>
            <a:srgbClr val="FCE5CD"/>
          </a:solidFill>
          <a:ln w="9525" cap="flat" cmpd="sng">
            <a:solidFill>
              <a:srgbClr val="F7EDD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6" name="Google Shape;9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69575" y="-4"/>
            <a:ext cx="674425" cy="34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DC20135E-6BC1-497E-985E-45E6327446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0097" y="859832"/>
            <a:ext cx="4237126" cy="4223157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231FBB22-6999-4BC5-A775-5D33ACDF20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77" y="859831"/>
            <a:ext cx="4260654" cy="422315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>
            <a:spLocks noGrp="1"/>
          </p:cNvSpPr>
          <p:nvPr>
            <p:ph type="title"/>
          </p:nvPr>
        </p:nvSpPr>
        <p:spPr>
          <a:xfrm>
            <a:off x="276473" y="444637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fr" sz="2000" dirty="0">
                <a:latin typeface="Berlin Sans FB" panose="020E0602020502020306" pitchFamily="34" charset="0"/>
                <a:ea typeface="Montserrat"/>
                <a:cs typeface="Montserrat"/>
                <a:sym typeface="Montserrat"/>
              </a:rPr>
              <a:t>Suivi du projet avec le Kanban</a:t>
            </a:r>
            <a:endParaRPr sz="3000" dirty="0">
              <a:latin typeface="Berlin Sans FB" panose="020E0602020502020306" pitchFamily="34" charset="0"/>
              <a:ea typeface="Montserrat"/>
              <a:cs typeface="Montserrat"/>
              <a:sym typeface="Montserrat"/>
            </a:endParaRPr>
          </a:p>
        </p:txBody>
      </p:sp>
      <p:sp>
        <p:nvSpPr>
          <p:cNvPr id="93" name="Google Shape;93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5" name="Google Shape;95;p18"/>
          <p:cNvSpPr/>
          <p:nvPr/>
        </p:nvSpPr>
        <p:spPr>
          <a:xfrm>
            <a:off x="-4800" y="0"/>
            <a:ext cx="9153600" cy="239700"/>
          </a:xfrm>
          <a:prstGeom prst="rect">
            <a:avLst/>
          </a:prstGeom>
          <a:solidFill>
            <a:srgbClr val="FCE5CD"/>
          </a:solidFill>
          <a:ln w="9525" cap="flat" cmpd="sng">
            <a:solidFill>
              <a:srgbClr val="F7EDD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6" name="Google Shape;9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69575" y="-4"/>
            <a:ext cx="674425" cy="3405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683CC406-8C62-45C4-BAB4-47A6D08DCC34}"/>
              </a:ext>
            </a:extLst>
          </p:cNvPr>
          <p:cNvSpPr txBox="1"/>
          <p:nvPr/>
        </p:nvSpPr>
        <p:spPr>
          <a:xfrm>
            <a:off x="2233291" y="1752341"/>
            <a:ext cx="493185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dirty="0">
                <a:latin typeface="Montserrat" panose="020B0604020202020204" charset="0"/>
              </a:rPr>
              <a:t>4 colonnes ont été créées afin d’avoir une vue globale sur les tâches du projet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E204250E-6FEA-4289-A322-6EFA808AAD35}"/>
              </a:ext>
            </a:extLst>
          </p:cNvPr>
          <p:cNvSpPr txBox="1"/>
          <p:nvPr/>
        </p:nvSpPr>
        <p:spPr>
          <a:xfrm>
            <a:off x="2650289" y="2256371"/>
            <a:ext cx="4097856" cy="14981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sz="1100" b="1" i="1" u="sng" dirty="0">
                <a:latin typeface="Montserrat" panose="020B0604020202020204" charset="0"/>
              </a:rPr>
              <a:t>Fonctionnalités du Kanban : </a:t>
            </a:r>
          </a:p>
          <a:p>
            <a:pPr algn="just"/>
            <a:endParaRPr lang="fr-FR" sz="1100" b="1" i="1" u="sng" dirty="0">
              <a:latin typeface="Montserrat" panose="020B0604020202020204" charset="0"/>
            </a:endParaRPr>
          </a:p>
          <a:p>
            <a:pPr marL="171450" indent="-171450" algn="just">
              <a:lnSpc>
                <a:spcPct val="200000"/>
              </a:lnSpc>
              <a:buFontTx/>
              <a:buChar char="-"/>
            </a:pPr>
            <a:r>
              <a:rPr lang="fr-FR" sz="900" dirty="0">
                <a:latin typeface="Montserrat" panose="020B0604020202020204" charset="0"/>
              </a:rPr>
              <a:t>Prioriser les tâches à effectuer</a:t>
            </a:r>
          </a:p>
          <a:p>
            <a:pPr marL="171450" indent="-171450" algn="just">
              <a:lnSpc>
                <a:spcPct val="200000"/>
              </a:lnSpc>
              <a:buFontTx/>
              <a:buChar char="-"/>
            </a:pPr>
            <a:r>
              <a:rPr lang="fr-FR" sz="900" dirty="0">
                <a:latin typeface="Montserrat" panose="020B0604020202020204" charset="0"/>
              </a:rPr>
              <a:t>Vue globale sur l’avancement du projet</a:t>
            </a:r>
          </a:p>
          <a:p>
            <a:pPr marL="171450" indent="-171450" algn="just">
              <a:lnSpc>
                <a:spcPct val="200000"/>
              </a:lnSpc>
              <a:buFontTx/>
              <a:buChar char="-"/>
            </a:pPr>
            <a:r>
              <a:rPr lang="fr-FR" sz="900" dirty="0">
                <a:latin typeface="Montserrat" panose="020B0604020202020204" charset="0"/>
              </a:rPr>
              <a:t>Support de partage entre développeurs</a:t>
            </a:r>
          </a:p>
          <a:p>
            <a:pPr marL="171450" indent="-171450" algn="just">
              <a:lnSpc>
                <a:spcPct val="200000"/>
              </a:lnSpc>
              <a:buFontTx/>
              <a:buChar char="-"/>
            </a:pPr>
            <a:r>
              <a:rPr lang="fr-FR" sz="900" dirty="0">
                <a:latin typeface="Montserrat" panose="020B0604020202020204" charset="0"/>
              </a:rPr>
              <a:t>Résumer de manière simple les missions du projet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BB8C2B87-C90F-4FD6-A612-257A59F23DBC}"/>
              </a:ext>
            </a:extLst>
          </p:cNvPr>
          <p:cNvSpPr txBox="1"/>
          <p:nvPr/>
        </p:nvSpPr>
        <p:spPr>
          <a:xfrm>
            <a:off x="2367222" y="4129531"/>
            <a:ext cx="440955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latin typeface="Montserrat" panose="020B0604020202020204" charset="0"/>
              </a:rPr>
              <a:t>Lien du Kanban </a:t>
            </a:r>
            <a:r>
              <a:rPr lang="fr-FR" sz="1050" dirty="0">
                <a:latin typeface="Montserrat" panose="020B0604020202020204" charset="0"/>
              </a:rPr>
              <a:t>: </a:t>
            </a:r>
            <a:r>
              <a:rPr lang="fr-FR" sz="1000" dirty="0">
                <a:latin typeface="Montserrat" panose="020B0604020202020204" charset="0"/>
              </a:rPr>
              <a:t>https://trello.com/b/PVpguWC3/projet-qwenta</a:t>
            </a:r>
            <a:endParaRPr lang="fr-FR" sz="1050" dirty="0">
              <a:latin typeface="Montserrat" panose="020B0604020202020204" charset="0"/>
            </a:endParaRPr>
          </a:p>
        </p:txBody>
      </p:sp>
      <p:pic>
        <p:nvPicPr>
          <p:cNvPr id="10" name="Picture 2" descr="Fichier:Logo Trello.svg — Wikipédia">
            <a:extLst>
              <a:ext uri="{FF2B5EF4-FFF2-40B4-BE49-F238E27FC236}">
                <a16:creationId xmlns:a16="http://schemas.microsoft.com/office/drawing/2014/main" id="{A12B7A98-DBF7-49C0-B67B-756AA0E5B6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0866" y="1149231"/>
            <a:ext cx="1134406" cy="324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1093959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1505</TotalTime>
  <Words>961</Words>
  <Application>Microsoft Office PowerPoint</Application>
  <PresentationFormat>Affichage à l'écran (16:9)</PresentationFormat>
  <Paragraphs>146</Paragraphs>
  <Slides>20</Slides>
  <Notes>20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20</vt:i4>
      </vt:variant>
    </vt:vector>
  </HeadingPairs>
  <TitlesOfParts>
    <vt:vector size="25" baseType="lpstr">
      <vt:lpstr>Arial</vt:lpstr>
      <vt:lpstr>Calibri</vt:lpstr>
      <vt:lpstr>Montserrat</vt:lpstr>
      <vt:lpstr>Berlin Sans FB</vt:lpstr>
      <vt:lpstr>Simple Light</vt:lpstr>
      <vt:lpstr>Présentation PowerPoint</vt:lpstr>
      <vt:lpstr>Sommaire</vt:lpstr>
      <vt:lpstr>Contexte du Projet</vt:lpstr>
      <vt:lpstr>Aperçu de la maquette : captures d’écran et fonctionnalités clés </vt:lpstr>
      <vt:lpstr>Aperçu de la maquette : captures d’écran et fonctionnalités clés </vt:lpstr>
      <vt:lpstr>Aperçu de la maquette : captures d’écran et fonctionnalités clés </vt:lpstr>
      <vt:lpstr>Méthodologie utilisée : méthode Agile</vt:lpstr>
      <vt:lpstr>Suivi du projet avec le Kanban</vt:lpstr>
      <vt:lpstr>Suivi du projet avec le Kanban</vt:lpstr>
      <vt:lpstr>Suivi du projet avec le Kanban : exemple de décomposition en tâches de la page de login</vt:lpstr>
      <vt:lpstr>Présentation PowerPoint</vt:lpstr>
      <vt:lpstr>Spécifications techniques</vt:lpstr>
      <vt:lpstr>Exemple de spécification technique : modale de création d’un plat</vt:lpstr>
      <vt:lpstr>Exemple de spécification technique : modale de création d’un plat</vt:lpstr>
      <vt:lpstr>Veille Technologique : développement du site</vt:lpstr>
      <vt:lpstr>Présentation PowerPoint</vt:lpstr>
      <vt:lpstr>Présentation PowerPoint</vt:lpstr>
      <vt:lpstr>Présentation PowerPoint</vt:lpstr>
      <vt:lpstr>Conclusion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cp:lastModifiedBy>HUGO</cp:lastModifiedBy>
  <cp:revision>52</cp:revision>
  <dcterms:modified xsi:type="dcterms:W3CDTF">2025-02-01T13:45:42Z</dcterms:modified>
</cp:coreProperties>
</file>